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1"/>
    <p:sldMasterId id="2147483661" r:id="rId2"/>
    <p:sldMasterId id="2147483667" r:id="rId3"/>
  </p:sldMasterIdLst>
  <p:notesMasterIdLst>
    <p:notesMasterId r:id="rId5"/>
  </p:notesMasterIdLst>
  <p:handoutMasterIdLst>
    <p:handoutMasterId r:id="rId6"/>
  </p:handoutMasterIdLst>
  <p:sldIdLst>
    <p:sldId id="1009" r:id="rId4"/>
  </p:sldIdLst>
  <p:sldSz cx="7772400" cy="10058400"/>
  <p:notesSz cx="6950075" cy="9236075"/>
  <p:custDataLst>
    <p:tags r:id="rId7"/>
  </p:custDataLst>
  <p:defaultTextStyle>
    <a:defPPr>
      <a:defRPr lang="en-US"/>
    </a:defPPr>
    <a:lvl1pPr marL="0" algn="l" defTabSz="965058" rtl="0" eaLnBrk="1" latinLnBrk="0" hangingPunct="1">
      <a:defRPr sz="1900" kern="1200">
        <a:solidFill>
          <a:schemeClr val="tx1"/>
        </a:solidFill>
        <a:latin typeface="+mn-lt"/>
        <a:ea typeface="+mn-ea"/>
        <a:cs typeface="+mn-cs"/>
      </a:defRPr>
    </a:lvl1pPr>
    <a:lvl2pPr marL="482529" algn="l" defTabSz="965058" rtl="0" eaLnBrk="1" latinLnBrk="0" hangingPunct="1">
      <a:defRPr sz="1900" kern="1200">
        <a:solidFill>
          <a:schemeClr val="tx1"/>
        </a:solidFill>
        <a:latin typeface="+mn-lt"/>
        <a:ea typeface="+mn-ea"/>
        <a:cs typeface="+mn-cs"/>
      </a:defRPr>
    </a:lvl2pPr>
    <a:lvl3pPr marL="965058" algn="l" defTabSz="965058" rtl="0" eaLnBrk="1" latinLnBrk="0" hangingPunct="1">
      <a:defRPr sz="1900" kern="1200">
        <a:solidFill>
          <a:schemeClr val="tx1"/>
        </a:solidFill>
        <a:latin typeface="+mn-lt"/>
        <a:ea typeface="+mn-ea"/>
        <a:cs typeface="+mn-cs"/>
      </a:defRPr>
    </a:lvl3pPr>
    <a:lvl4pPr marL="1447587" algn="l" defTabSz="965058" rtl="0" eaLnBrk="1" latinLnBrk="0" hangingPunct="1">
      <a:defRPr sz="1900" kern="1200">
        <a:solidFill>
          <a:schemeClr val="tx1"/>
        </a:solidFill>
        <a:latin typeface="+mn-lt"/>
        <a:ea typeface="+mn-ea"/>
        <a:cs typeface="+mn-cs"/>
      </a:defRPr>
    </a:lvl4pPr>
    <a:lvl5pPr marL="1930116" algn="l" defTabSz="965058" rtl="0" eaLnBrk="1" latinLnBrk="0" hangingPunct="1">
      <a:defRPr sz="1900" kern="1200">
        <a:solidFill>
          <a:schemeClr val="tx1"/>
        </a:solidFill>
        <a:latin typeface="+mn-lt"/>
        <a:ea typeface="+mn-ea"/>
        <a:cs typeface="+mn-cs"/>
      </a:defRPr>
    </a:lvl5pPr>
    <a:lvl6pPr marL="2412644" algn="l" defTabSz="965058" rtl="0" eaLnBrk="1" latinLnBrk="0" hangingPunct="1">
      <a:defRPr sz="1900" kern="1200">
        <a:solidFill>
          <a:schemeClr val="tx1"/>
        </a:solidFill>
        <a:latin typeface="+mn-lt"/>
        <a:ea typeface="+mn-ea"/>
        <a:cs typeface="+mn-cs"/>
      </a:defRPr>
    </a:lvl6pPr>
    <a:lvl7pPr marL="2895173" algn="l" defTabSz="965058" rtl="0" eaLnBrk="1" latinLnBrk="0" hangingPunct="1">
      <a:defRPr sz="1900" kern="1200">
        <a:solidFill>
          <a:schemeClr val="tx1"/>
        </a:solidFill>
        <a:latin typeface="+mn-lt"/>
        <a:ea typeface="+mn-ea"/>
        <a:cs typeface="+mn-cs"/>
      </a:defRPr>
    </a:lvl7pPr>
    <a:lvl8pPr marL="3377702" algn="l" defTabSz="965058" rtl="0" eaLnBrk="1" latinLnBrk="0" hangingPunct="1">
      <a:defRPr sz="1900" kern="1200">
        <a:solidFill>
          <a:schemeClr val="tx1"/>
        </a:solidFill>
        <a:latin typeface="+mn-lt"/>
        <a:ea typeface="+mn-ea"/>
        <a:cs typeface="+mn-cs"/>
      </a:defRPr>
    </a:lvl8pPr>
    <a:lvl9pPr marL="3860231" algn="l" defTabSz="96505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6" userDrawn="1">
          <p15:clr>
            <a:srgbClr val="A4A3A4"/>
          </p15:clr>
        </p15:guide>
        <p15:guide id="2" pos="1" userDrawn="1">
          <p15:clr>
            <a:srgbClr val="A4A3A4"/>
          </p15:clr>
        </p15:guide>
        <p15:guide id="3" orient="horz" pos="142" userDrawn="1">
          <p15:clr>
            <a:srgbClr val="A4A3A4"/>
          </p15:clr>
        </p15:guide>
        <p15:guide id="4" pos="151" userDrawn="1">
          <p15:clr>
            <a:srgbClr val="A4A3A4"/>
          </p15:clr>
        </p15:guide>
        <p15:guide id="5" pos="89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guide id="5" orient="horz" pos="2861">
          <p15:clr>
            <a:srgbClr val="A4A3A4"/>
          </p15:clr>
        </p15:guide>
        <p15:guide id="6" orient="horz" pos="2909">
          <p15:clr>
            <a:srgbClr val="A4A3A4"/>
          </p15:clr>
        </p15:guide>
        <p15:guide id="7" pos="2141">
          <p15:clr>
            <a:srgbClr val="A4A3A4"/>
          </p15:clr>
        </p15:guide>
        <p15:guide id="8"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016D9A-54DC-DF5B-929C-90FB4D5FC85B}" name="Sanya Brown" initials="SB" userId="Sanya Brown" providerId="None"/>
  <p188:author id="{8F756C9B-B1C4-CFE7-613A-2573C5FD7D0D}" name="Jeremy Shackle" initials="JS" userId="0883a0b13fc8f3c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oofreadingServices.com" initials="U" lastIdx="10" clrIdx="0">
    <p:extLst>
      <p:ext uri="{19B8F6BF-5375-455C-9EA6-DF929625EA0E}">
        <p15:presenceInfo xmlns:p15="http://schemas.microsoft.com/office/powerpoint/2012/main" userId="ProofreadingServices.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CC8"/>
    <a:srgbClr val="808080"/>
    <a:srgbClr val="C5C5C5"/>
    <a:srgbClr val="008000"/>
    <a:srgbClr val="F1F2F3"/>
    <a:srgbClr val="FFFF66"/>
    <a:srgbClr val="B4C2E6"/>
    <a:srgbClr val="2B347F"/>
    <a:srgbClr val="2D3987"/>
    <a:srgbClr val="525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57" autoAdjust="0"/>
  </p:normalViewPr>
  <p:slideViewPr>
    <p:cSldViewPr snapToGrid="0" snapToObjects="1">
      <p:cViewPr>
        <p:scale>
          <a:sx n="148" d="100"/>
          <a:sy n="148" d="100"/>
        </p:scale>
        <p:origin x="2088" y="-4144"/>
      </p:cViewPr>
      <p:guideLst>
        <p:guide orient="horz" pos="1196"/>
        <p:guide pos="1"/>
        <p:guide orient="horz" pos="142"/>
        <p:guide pos="151"/>
        <p:guide pos="894"/>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napToObjects="1">
      <p:cViewPr varScale="1">
        <p:scale>
          <a:sx n="81" d="100"/>
          <a:sy n="81" d="100"/>
        </p:scale>
        <p:origin x="3876" y="108"/>
      </p:cViewPr>
      <p:guideLst>
        <p:guide orient="horz" pos="2880"/>
        <p:guide pos="2160"/>
        <p:guide orient="horz" pos="2928"/>
        <p:guide pos="2208"/>
        <p:guide orient="horz" pos="2861"/>
        <p:guide orient="horz" pos="2909"/>
        <p:guide pos="2141"/>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665294924554183E-2"/>
          <c:y val="0.2611607142857143"/>
          <c:w val="0.92866941015089166"/>
          <c:h val="0.47767857142857145"/>
        </c:manualLayout>
      </c:layout>
      <c:barChart>
        <c:barDir val="bar"/>
        <c:grouping val="stacked"/>
        <c:varyColors val="0"/>
        <c:ser>
          <c:idx val="0"/>
          <c:order val="0"/>
          <c:spPr>
            <a:solidFill>
              <a:schemeClr val="accent3"/>
            </a:solidFill>
            <a:ln w="3175" cmpd="sng" algn="ctr">
              <a:solidFill>
                <a:schemeClr val="tx1"/>
              </a:solidFill>
              <a:prstDash val="solid"/>
            </a:ln>
          </c:spPr>
          <c:invertIfNegative val="0"/>
          <c:dLbls>
            <c:dLbl>
              <c:idx val="0"/>
              <c:layout>
                <c:manualLayout>
                  <c:x val="0"/>
                  <c:y val="4.464285714285714E-3"/>
                </c:manualLayout>
              </c:layout>
              <c:numFmt formatCode="#,##0;&quot;-&quot;#,##0" sourceLinked="0"/>
              <c:spPr>
                <a:noFill/>
                <a:ln>
                  <a:noFill/>
                </a:ln>
              </c:spPr>
              <c:txPr>
                <a:bodyPr wrap="none"/>
                <a:lstStyle/>
                <a:p>
                  <a:pPr>
                    <a:defRPr sz="8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34C-44ED-B409-615A603E9E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16</c:v>
                </c:pt>
              </c:numCache>
            </c:numRef>
          </c:val>
          <c:extLst>
            <c:ext xmlns:c16="http://schemas.microsoft.com/office/drawing/2014/chart" uri="{C3380CC4-5D6E-409C-BE32-E72D297353CC}">
              <c16:uniqueId val="{00000001-134C-44ED-B409-615A603E9E68}"/>
            </c:ext>
          </c:extLst>
        </c:ser>
        <c:ser>
          <c:idx val="1"/>
          <c:order val="1"/>
          <c:spPr>
            <a:solidFill>
              <a:srgbClr val="008000"/>
            </a:solidFill>
            <a:ln w="3175" cmpd="sng" algn="ctr">
              <a:solidFill>
                <a:schemeClr val="tx1"/>
              </a:solidFill>
              <a:prstDash val="solid"/>
            </a:ln>
          </c:spPr>
          <c:invertIfNegative val="0"/>
          <c:dLbls>
            <c:dLbl>
              <c:idx val="0"/>
              <c:layout>
                <c:manualLayout>
                  <c:x val="0"/>
                  <c:y val="4.464285714285714E-3"/>
                </c:manualLayout>
              </c:layout>
              <c:numFmt formatCode="#,##0;&quot;-&quot;#,##0" sourceLinked="0"/>
              <c:spPr>
                <a:noFill/>
                <a:ln>
                  <a:noFill/>
                </a:ln>
              </c:spPr>
              <c:txPr>
                <a:bodyPr wrap="none"/>
                <a:lstStyle/>
                <a:p>
                  <a:pPr>
                    <a:defRPr sz="800" kern="1200">
                      <a:solidFill>
                        <a:schemeClr val="bg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34C-44ED-B409-615A603E9E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8</c:v>
                </c:pt>
              </c:numCache>
            </c:numRef>
          </c:val>
          <c:extLst>
            <c:ext xmlns:c16="http://schemas.microsoft.com/office/drawing/2014/chart" uri="{C3380CC4-5D6E-409C-BE32-E72D297353CC}">
              <c16:uniqueId val="{00000003-134C-44ED-B409-615A603E9E68}"/>
            </c:ext>
          </c:extLst>
        </c:ser>
        <c:dLbls>
          <c:showLegendKey val="0"/>
          <c:showVal val="0"/>
          <c:showCatName val="0"/>
          <c:showSerName val="0"/>
          <c:showPercent val="0"/>
          <c:showBubbleSize val="0"/>
        </c:dLbls>
        <c:gapWidth val="80"/>
        <c:overlap val="100"/>
        <c:axId val="1777427312"/>
        <c:axId val="1"/>
      </c:barChart>
      <c:catAx>
        <c:axId val="177742731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
          <c:min val="0"/>
        </c:scaling>
        <c:delete val="1"/>
        <c:axPos val="t"/>
        <c:numFmt formatCode="General" sourceLinked="1"/>
        <c:majorTickMark val="out"/>
        <c:minorTickMark val="none"/>
        <c:tickLblPos val="nextTo"/>
        <c:crossAx val="177742731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59149722735672E-2"/>
          <c:y val="4.8059149722735672E-2"/>
          <c:w val="0.90388170055452866"/>
          <c:h val="0.90388170055452866"/>
        </c:manualLayout>
      </c:layout>
      <c:doughnutChart>
        <c:varyColors val="0"/>
        <c:ser>
          <c:idx val="0"/>
          <c:order val="0"/>
          <c:dPt>
            <c:idx val="0"/>
            <c:bubble3D val="0"/>
            <c:spPr>
              <a:solidFill>
                <a:schemeClr val="accent2"/>
              </a:solidFill>
              <a:ln>
                <a:noFill/>
              </a:ln>
            </c:spPr>
            <c:extLst>
              <c:ext xmlns:c16="http://schemas.microsoft.com/office/drawing/2014/chart" uri="{C3380CC4-5D6E-409C-BE32-E72D297353CC}">
                <c16:uniqueId val="{00000000-0148-4346-BDFF-41BE0DB9DB89}"/>
              </c:ext>
            </c:extLst>
          </c:dPt>
          <c:dPt>
            <c:idx val="1"/>
            <c:bubble3D val="0"/>
            <c:spPr>
              <a:solidFill>
                <a:schemeClr val="accent1"/>
              </a:solidFill>
              <a:ln>
                <a:noFill/>
              </a:ln>
            </c:spPr>
            <c:extLst>
              <c:ext xmlns:c16="http://schemas.microsoft.com/office/drawing/2014/chart" uri="{C3380CC4-5D6E-409C-BE32-E72D297353CC}">
                <c16:uniqueId val="{00000001-0148-4346-BDFF-41BE0DB9DB89}"/>
              </c:ext>
            </c:extLst>
          </c:dPt>
          <c:val>
            <c:numRef>
              <c:f>Sheet1!$A$1:$A$2</c:f>
              <c:numCache>
                <c:formatCode>General</c:formatCode>
                <c:ptCount val="2"/>
                <c:pt idx="0">
                  <c:v>21.212121212121211</c:v>
                </c:pt>
                <c:pt idx="1">
                  <c:v>78.787878787878796</c:v>
                </c:pt>
              </c:numCache>
            </c:numRef>
          </c:val>
          <c:extLst>
            <c:ext xmlns:c16="http://schemas.microsoft.com/office/drawing/2014/chart" uri="{C3380CC4-5D6E-409C-BE32-E72D297353CC}">
              <c16:uniqueId val="{00000002-0148-4346-BDFF-41BE0DB9DB89}"/>
            </c:ext>
          </c:extLst>
        </c:ser>
        <c:dLbls>
          <c:showLegendKey val="0"/>
          <c:showVal val="0"/>
          <c:showCatName val="0"/>
          <c:showSerName val="0"/>
          <c:showPercent val="0"/>
          <c:showBubbleSize val="0"/>
          <c:showLeaderLines val="0"/>
        </c:dLbls>
        <c:firstSliceAng val="0"/>
        <c:holeSize val="64"/>
      </c:doughnut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78" tIns="46239" rIns="92478" bIns="46239" rtlCol="0"/>
          <a:lstStyle>
            <a:lvl1pPr algn="l">
              <a:defRPr sz="1200"/>
            </a:lvl1pPr>
          </a:lstStyle>
          <a:p>
            <a:endParaRPr lang="en-US" dirty="0"/>
          </a:p>
        </p:txBody>
      </p:sp>
      <p:sp>
        <p:nvSpPr>
          <p:cNvPr id="3" name="Date Placeholder 2"/>
          <p:cNvSpPr>
            <a:spLocks noGrp="1"/>
          </p:cNvSpPr>
          <p:nvPr>
            <p:ph type="dt" sz="quarter" idx="1"/>
          </p:nvPr>
        </p:nvSpPr>
        <p:spPr>
          <a:xfrm>
            <a:off x="3936769" y="1"/>
            <a:ext cx="3011699" cy="461804"/>
          </a:xfrm>
          <a:prstGeom prst="rect">
            <a:avLst/>
          </a:prstGeom>
        </p:spPr>
        <p:txBody>
          <a:bodyPr vert="horz" lIns="92478" tIns="46239" rIns="92478" bIns="46239" rtlCol="0"/>
          <a:lstStyle>
            <a:lvl1pPr algn="r">
              <a:defRPr sz="1200"/>
            </a:lvl1pPr>
          </a:lstStyle>
          <a:p>
            <a:fld id="{5324B623-D5B1-4C15-839B-4C9DC49C1FCE}" type="datetimeFigureOut">
              <a:rPr lang="en-US" smtClean="0"/>
              <a:pPr/>
              <a:t>8/25/25</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78" tIns="46239" rIns="92478" bIns="462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2478" tIns="46239" rIns="92478" bIns="46239" rtlCol="0" anchor="b"/>
          <a:lstStyle>
            <a:lvl1pPr algn="r">
              <a:defRPr sz="1200"/>
            </a:lvl1pPr>
          </a:lstStyle>
          <a:p>
            <a:fld id="{5AD7A600-0476-4F90-B467-B0C0B06FC3AC}" type="slidenum">
              <a:rPr lang="en-US" smtClean="0"/>
              <a:pPr/>
              <a:t>‹#›</a:t>
            </a:fld>
            <a:endParaRPr lang="en-US" dirty="0"/>
          </a:p>
        </p:txBody>
      </p:sp>
    </p:spTree>
    <p:extLst>
      <p:ext uri="{BB962C8B-B14F-4D97-AF65-F5344CB8AC3E}">
        <p14:creationId xmlns:p14="http://schemas.microsoft.com/office/powerpoint/2010/main" val="261953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78" tIns="46239" rIns="92478" bIns="46239" rtlCol="0"/>
          <a:lstStyle>
            <a:lvl1pPr algn="l">
              <a:defRPr sz="1200"/>
            </a:lvl1pPr>
          </a:lstStyle>
          <a:p>
            <a:endParaRPr lang="en-US" dirty="0"/>
          </a:p>
        </p:txBody>
      </p:sp>
      <p:sp>
        <p:nvSpPr>
          <p:cNvPr id="3" name="Date Placeholder 2"/>
          <p:cNvSpPr>
            <a:spLocks noGrp="1"/>
          </p:cNvSpPr>
          <p:nvPr>
            <p:ph type="dt" idx="1"/>
          </p:nvPr>
        </p:nvSpPr>
        <p:spPr>
          <a:xfrm>
            <a:off x="3936769" y="1"/>
            <a:ext cx="3011699" cy="461804"/>
          </a:xfrm>
          <a:prstGeom prst="rect">
            <a:avLst/>
          </a:prstGeom>
        </p:spPr>
        <p:txBody>
          <a:bodyPr vert="horz" lIns="92478" tIns="46239" rIns="92478" bIns="46239" rtlCol="0"/>
          <a:lstStyle>
            <a:lvl1pPr algn="r">
              <a:defRPr sz="1200"/>
            </a:lvl1pPr>
          </a:lstStyle>
          <a:p>
            <a:fld id="{7EBB82BF-AFFF-4DE8-8536-BF5960A967C5}" type="datetimeFigureOut">
              <a:rPr lang="en-US" smtClean="0"/>
              <a:pPr/>
              <a:t>8/25/25</a:t>
            </a:fld>
            <a:endParaRPr lang="en-US" dirty="0"/>
          </a:p>
        </p:txBody>
      </p:sp>
      <p:sp>
        <p:nvSpPr>
          <p:cNvPr id="4" name="Slide Image Placeholder 3"/>
          <p:cNvSpPr>
            <a:spLocks noGrp="1" noRot="1" noChangeAspect="1"/>
          </p:cNvSpPr>
          <p:nvPr>
            <p:ph type="sldImg" idx="2"/>
          </p:nvPr>
        </p:nvSpPr>
        <p:spPr>
          <a:xfrm>
            <a:off x="2136775" y="692150"/>
            <a:ext cx="2676525" cy="3463925"/>
          </a:xfrm>
          <a:prstGeom prst="rect">
            <a:avLst/>
          </a:prstGeom>
          <a:noFill/>
          <a:ln w="12700">
            <a:solidFill>
              <a:prstClr val="black"/>
            </a:solidFill>
          </a:ln>
        </p:spPr>
        <p:txBody>
          <a:bodyPr vert="horz" lIns="92478" tIns="46239" rIns="92478" bIns="4623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9" rIns="92478" bIns="462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78" tIns="46239" rIns="92478"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78" tIns="46239" rIns="92478" bIns="46239" rtlCol="0" anchor="b"/>
          <a:lstStyle>
            <a:lvl1pPr algn="r">
              <a:defRPr sz="1200"/>
            </a:lvl1pPr>
          </a:lstStyle>
          <a:p>
            <a:fld id="{6F882E14-7B1B-4F59-9598-260F91090861}" type="slidenum">
              <a:rPr lang="en-US" smtClean="0"/>
              <a:pPr/>
              <a:t>‹#›</a:t>
            </a:fld>
            <a:endParaRPr lang="en-US" dirty="0"/>
          </a:p>
        </p:txBody>
      </p:sp>
    </p:spTree>
    <p:extLst>
      <p:ext uri="{BB962C8B-B14F-4D97-AF65-F5344CB8AC3E}">
        <p14:creationId xmlns:p14="http://schemas.microsoft.com/office/powerpoint/2010/main" val="1586511938"/>
      </p:ext>
    </p:extLst>
  </p:cSld>
  <p:clrMap bg1="lt1" tx1="dk1" bg2="lt2" tx2="dk2" accent1="accent1" accent2="accent2" accent3="accent3" accent4="accent4" accent5="accent5" accent6="accent6" hlink="hlink" folHlink="folHlink"/>
  <p:notesStyle>
    <a:lvl1pPr marL="0" algn="l" defTabSz="965058" rtl="0" eaLnBrk="1" latinLnBrk="0" hangingPunct="1">
      <a:defRPr sz="1266" kern="1200">
        <a:solidFill>
          <a:schemeClr val="tx1"/>
        </a:solidFill>
        <a:latin typeface="+mn-lt"/>
        <a:ea typeface="+mn-ea"/>
        <a:cs typeface="+mn-cs"/>
      </a:defRPr>
    </a:lvl1pPr>
    <a:lvl2pPr marL="482529" algn="l" defTabSz="965058" rtl="0" eaLnBrk="1" latinLnBrk="0" hangingPunct="1">
      <a:defRPr sz="1266" kern="1200">
        <a:solidFill>
          <a:schemeClr val="tx1"/>
        </a:solidFill>
        <a:latin typeface="+mn-lt"/>
        <a:ea typeface="+mn-ea"/>
        <a:cs typeface="+mn-cs"/>
      </a:defRPr>
    </a:lvl2pPr>
    <a:lvl3pPr marL="965058" algn="l" defTabSz="965058" rtl="0" eaLnBrk="1" latinLnBrk="0" hangingPunct="1">
      <a:defRPr sz="1266" kern="1200">
        <a:solidFill>
          <a:schemeClr val="tx1"/>
        </a:solidFill>
        <a:latin typeface="+mn-lt"/>
        <a:ea typeface="+mn-ea"/>
        <a:cs typeface="+mn-cs"/>
      </a:defRPr>
    </a:lvl3pPr>
    <a:lvl4pPr marL="1447587" algn="l" defTabSz="965058" rtl="0" eaLnBrk="1" latinLnBrk="0" hangingPunct="1">
      <a:defRPr sz="1266" kern="1200">
        <a:solidFill>
          <a:schemeClr val="tx1"/>
        </a:solidFill>
        <a:latin typeface="+mn-lt"/>
        <a:ea typeface="+mn-ea"/>
        <a:cs typeface="+mn-cs"/>
      </a:defRPr>
    </a:lvl4pPr>
    <a:lvl5pPr marL="1930116" algn="l" defTabSz="965058" rtl="0" eaLnBrk="1" latinLnBrk="0" hangingPunct="1">
      <a:defRPr sz="1266" kern="1200">
        <a:solidFill>
          <a:schemeClr val="tx1"/>
        </a:solidFill>
        <a:latin typeface="+mn-lt"/>
        <a:ea typeface="+mn-ea"/>
        <a:cs typeface="+mn-cs"/>
      </a:defRPr>
    </a:lvl5pPr>
    <a:lvl6pPr marL="2412644" algn="l" defTabSz="965058" rtl="0" eaLnBrk="1" latinLnBrk="0" hangingPunct="1">
      <a:defRPr sz="1266" kern="1200">
        <a:solidFill>
          <a:schemeClr val="tx1"/>
        </a:solidFill>
        <a:latin typeface="+mn-lt"/>
        <a:ea typeface="+mn-ea"/>
        <a:cs typeface="+mn-cs"/>
      </a:defRPr>
    </a:lvl6pPr>
    <a:lvl7pPr marL="2895173" algn="l" defTabSz="965058" rtl="0" eaLnBrk="1" latinLnBrk="0" hangingPunct="1">
      <a:defRPr sz="1266" kern="1200">
        <a:solidFill>
          <a:schemeClr val="tx1"/>
        </a:solidFill>
        <a:latin typeface="+mn-lt"/>
        <a:ea typeface="+mn-ea"/>
        <a:cs typeface="+mn-cs"/>
      </a:defRPr>
    </a:lvl7pPr>
    <a:lvl8pPr marL="3377702" algn="l" defTabSz="965058" rtl="0" eaLnBrk="1" latinLnBrk="0" hangingPunct="1">
      <a:defRPr sz="1266" kern="1200">
        <a:solidFill>
          <a:schemeClr val="tx1"/>
        </a:solidFill>
        <a:latin typeface="+mn-lt"/>
        <a:ea typeface="+mn-ea"/>
        <a:cs typeface="+mn-cs"/>
      </a:defRPr>
    </a:lvl8pPr>
    <a:lvl9pPr marL="3860231" algn="l" defTabSz="965058" rtl="0" eaLnBrk="1" latinLnBrk="0" hangingPunct="1">
      <a:defRPr sz="126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49" descr="BCG_Logotype_Regular_rev"/>
          <p:cNvPicPr>
            <a:picLocks noChangeAspect="1" noChangeArrowheads="1"/>
          </p:cNvPicPr>
          <p:nvPr userDrawn="1"/>
        </p:nvPicPr>
        <p:blipFill>
          <a:blip r:embed="rId2" cstate="print"/>
          <a:srcRect/>
          <a:stretch>
            <a:fillRect/>
          </a:stretch>
        </p:blipFill>
        <p:spPr bwMode="auto">
          <a:xfrm>
            <a:off x="2194621" y="8554298"/>
            <a:ext cx="3381874" cy="37020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ructure">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27" name="Body Level One…"/>
          <p:cNvSpPr txBox="1">
            <a:spLocks noGrp="1"/>
          </p:cNvSpPr>
          <p:nvPr>
            <p:ph type="body" idx="1"/>
          </p:nvPr>
        </p:nvSpPr>
        <p:spPr>
          <a:xfrm>
            <a:off x="150711" y="2249407"/>
            <a:ext cx="7470980" cy="6685205"/>
          </a:xfrm>
          <a:prstGeom prst="rect">
            <a:avLst/>
          </a:prstGeom>
        </p:spPr>
        <p:txBody>
          <a:bodyPr>
            <a:normAutofit/>
          </a:bodyPr>
          <a:lstStyle>
            <a:lvl1pPr marL="229500" indent="-229500">
              <a:buSzPct val="100000"/>
              <a:buAutoNum type="arabicPeriod"/>
            </a:lvl1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Title Text"/>
          <p:cNvSpPr txBox="1">
            <a:spLocks noGrp="1"/>
          </p:cNvSpPr>
          <p:nvPr>
            <p:ph type="title"/>
          </p:nvPr>
        </p:nvSpPr>
        <p:spPr>
          <a:xfrm>
            <a:off x="150711" y="335502"/>
            <a:ext cx="7470980" cy="541688"/>
          </a:xfrm>
          <a:prstGeom prst="rect">
            <a:avLst/>
          </a:prstGeom>
        </p:spPr>
        <p:txBody>
          <a:bodyPr>
            <a:normAutofit/>
          </a:bodyPr>
          <a:lstStyle/>
          <a:p>
            <a:r>
              <a:t>Title Text</a:t>
            </a:r>
          </a:p>
        </p:txBody>
      </p:sp>
    </p:spTree>
    <p:extLst>
      <p:ext uri="{BB962C8B-B14F-4D97-AF65-F5344CB8AC3E}">
        <p14:creationId xmlns:p14="http://schemas.microsoft.com/office/powerpoint/2010/main" val="414420656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ext slide">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36" name="Body Level One…"/>
          <p:cNvSpPr txBox="1">
            <a:spLocks noGrp="1"/>
          </p:cNvSpPr>
          <p:nvPr>
            <p:ph type="body" idx="1"/>
          </p:nvPr>
        </p:nvSpPr>
        <p:spPr>
          <a:xfrm>
            <a:off x="150711" y="1761029"/>
            <a:ext cx="7470980" cy="6685205"/>
          </a:xfrm>
          <a:prstGeom prst="rect">
            <a:avLst/>
          </a:prstGeom>
        </p:spPr>
        <p:txBody>
          <a:bodyP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 name="Title Text"/>
          <p:cNvSpPr txBox="1">
            <a:spLocks noGrp="1"/>
          </p:cNvSpPr>
          <p:nvPr>
            <p:ph type="title"/>
          </p:nvPr>
        </p:nvSpPr>
        <p:spPr>
          <a:xfrm>
            <a:off x="150711" y="335502"/>
            <a:ext cx="7470980" cy="541688"/>
          </a:xfrm>
          <a:prstGeom prst="rect">
            <a:avLst/>
          </a:prstGeom>
        </p:spPr>
        <p:txBody>
          <a:bodyPr>
            <a:normAutofit/>
          </a:bodyPr>
          <a:lstStyle/>
          <a:p>
            <a:r>
              <a:t>Title Text</a:t>
            </a:r>
          </a:p>
        </p:txBody>
      </p:sp>
    </p:spTree>
    <p:extLst>
      <p:ext uri="{BB962C8B-B14F-4D97-AF65-F5344CB8AC3E}">
        <p14:creationId xmlns:p14="http://schemas.microsoft.com/office/powerpoint/2010/main" val="7115405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60" name="Rectangle 1"/>
          <p:cNvSpPr/>
          <p:nvPr/>
        </p:nvSpPr>
        <p:spPr>
          <a:xfrm>
            <a:off x="0" y="0"/>
            <a:ext cx="7772400" cy="10058400"/>
          </a:xfrm>
          <a:prstGeom prst="rect">
            <a:avLst/>
          </a:prstGeom>
          <a:solidFill>
            <a:schemeClr val="accent3"/>
          </a:solidFill>
          <a:ln w="12700">
            <a:miter lim="400000"/>
          </a:ln>
        </p:spPr>
        <p:txBody>
          <a:bodyPr lIns="29146" rIns="29146" anchor="ctr"/>
          <a:lstStyle/>
          <a:p>
            <a:pPr algn="ctr">
              <a:defRPr>
                <a:solidFill>
                  <a:srgbClr val="FFFFFF"/>
                </a:solidFill>
              </a:defRPr>
            </a:pPr>
            <a:endParaRPr sz="121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2028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Structure">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77" name="Body Level One…"/>
          <p:cNvSpPr txBox="1">
            <a:spLocks noGrp="1"/>
          </p:cNvSpPr>
          <p:nvPr>
            <p:ph type="body" idx="1"/>
          </p:nvPr>
        </p:nvSpPr>
        <p:spPr>
          <a:xfrm>
            <a:off x="150711" y="2249407"/>
            <a:ext cx="7470980" cy="6685205"/>
          </a:xfrm>
          <a:prstGeom prst="rect">
            <a:avLst/>
          </a:prstGeom>
        </p:spPr>
        <p:txBody>
          <a:bodyPr>
            <a:normAutofit/>
          </a:bodyPr>
          <a:lstStyle>
            <a:lvl1pPr marL="229500" indent="-229500">
              <a:buSzPct val="100000"/>
              <a:buAutoNum type="arabicPeriod"/>
            </a:lvl1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 name="Title Text"/>
          <p:cNvSpPr txBox="1">
            <a:spLocks noGrp="1"/>
          </p:cNvSpPr>
          <p:nvPr>
            <p:ph type="title"/>
          </p:nvPr>
        </p:nvSpPr>
        <p:spPr>
          <a:xfrm>
            <a:off x="150711" y="335502"/>
            <a:ext cx="7470980" cy="541688"/>
          </a:xfrm>
          <a:prstGeom prst="rect">
            <a:avLst/>
          </a:prstGeom>
        </p:spPr>
        <p:txBody>
          <a:bodyPr>
            <a:normAutofit/>
          </a:bodyPr>
          <a:lstStyle/>
          <a:p>
            <a:r>
              <a:t>Title Text</a:t>
            </a:r>
          </a:p>
        </p:txBody>
      </p:sp>
    </p:spTree>
    <p:extLst>
      <p:ext uri="{BB962C8B-B14F-4D97-AF65-F5344CB8AC3E}">
        <p14:creationId xmlns:p14="http://schemas.microsoft.com/office/powerpoint/2010/main" val="41767093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3133674-5E05-B8FA-875B-3657D7BE0EE8}"/>
              </a:ext>
            </a:extLst>
          </p:cNvPr>
          <p:cNvGraphicFramePr>
            <a:graphicFrameLocks noChangeAspect="1"/>
          </p:cNvGraphicFramePr>
          <p:nvPr userDrawn="1">
            <p:custDataLst>
              <p:tags r:id="rId1"/>
            </p:custDataLst>
            <p:extLst>
              <p:ext uri="{D42A27DB-BD31-4B8C-83A1-F6EECF244321}">
                <p14:modId xmlns:p14="http://schemas.microsoft.com/office/powerpoint/2010/main" val="1462085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628284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102"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84151181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109"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110" name="Rectangle 1"/>
          <p:cNvSpPr/>
          <p:nvPr/>
        </p:nvSpPr>
        <p:spPr>
          <a:xfrm>
            <a:off x="0" y="0"/>
            <a:ext cx="7772400" cy="10058400"/>
          </a:xfrm>
          <a:prstGeom prst="rect">
            <a:avLst/>
          </a:prstGeom>
          <a:solidFill>
            <a:schemeClr val="accent3"/>
          </a:solidFill>
          <a:ln w="12700">
            <a:miter lim="400000"/>
          </a:ln>
        </p:spPr>
        <p:txBody>
          <a:bodyPr lIns="29146" rIns="29146" anchor="ctr"/>
          <a:lstStyle/>
          <a:p>
            <a:pPr algn="ctr">
              <a:defRPr>
                <a:solidFill>
                  <a:srgbClr val="FFFFFF"/>
                </a:solidFill>
              </a:defRPr>
            </a:pPr>
            <a:endParaRPr sz="121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427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a:xfrm>
            <a:off x="7577261" y="9664764"/>
            <a:ext cx="89768" cy="88358"/>
          </a:xfrm>
          <a:prstGeom prst="rect">
            <a:avLst/>
          </a:prstGeom>
        </p:spPr>
        <p:txBody>
          <a:bodyPr/>
          <a:lstStyle>
            <a:lvl1pPr>
              <a:defRPr/>
            </a:lvl1pPr>
          </a:lstStyle>
          <a:p>
            <a:fld id="{53003A1E-176A-4C64-BC35-EEE2ABE67E84}" type="slidenum">
              <a:rPr lang="en-US" smtClean="0"/>
              <a:pPr/>
              <a:t>‹#›</a:t>
            </a:fld>
            <a:endParaRPr lang="en-US" dirty="0"/>
          </a:p>
        </p:txBody>
      </p:sp>
    </p:spTree>
    <p:extLst>
      <p:ext uri="{BB962C8B-B14F-4D97-AF65-F5344CB8AC3E}">
        <p14:creationId xmlns:p14="http://schemas.microsoft.com/office/powerpoint/2010/main" val="236210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370053" y="878820"/>
            <a:ext cx="7033922" cy="6768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49" descr="BCG_Logotype_Regular_rev"/>
          <p:cNvPicPr>
            <a:picLocks noChangeAspect="1" noChangeArrowheads="1"/>
          </p:cNvPicPr>
          <p:nvPr userDrawn="1"/>
        </p:nvPicPr>
        <p:blipFill>
          <a:blip r:embed="rId2" cstate="print"/>
          <a:srcRect/>
          <a:stretch>
            <a:fillRect/>
          </a:stretch>
        </p:blipFill>
        <p:spPr bwMode="auto">
          <a:xfrm>
            <a:off x="2194621" y="8554298"/>
            <a:ext cx="3381874" cy="370206"/>
          </a:xfrm>
          <a:prstGeom prst="rect">
            <a:avLst/>
          </a:prstGeom>
          <a:noFill/>
          <a:ln w="9525">
            <a:noFill/>
            <a:miter lim="800000"/>
            <a:headEnd/>
            <a:tailEnd/>
          </a:ln>
        </p:spPr>
      </p:pic>
    </p:spTree>
    <p:extLst>
      <p:ext uri="{BB962C8B-B14F-4D97-AF65-F5344CB8AC3E}">
        <p14:creationId xmlns:p14="http://schemas.microsoft.com/office/powerpoint/2010/main" val="28489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516E8CE7-E40C-4588-BFC4-873FB9F2E979}"/>
              </a:ext>
            </a:extLst>
          </p:cNvPr>
          <p:cNvSpPr/>
          <p:nvPr userDrawn="1">
            <p:custDataLst>
              <p:tags r:id="rId1"/>
            </p:custDataLst>
          </p:nvPr>
        </p:nvSpPr>
        <p:spPr>
          <a:xfrm>
            <a:off x="0" y="0"/>
            <a:ext cx="158750" cy="158750"/>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70053" y="279513"/>
            <a:ext cx="7033922" cy="377667"/>
          </a:xfrm>
        </p:spPr>
        <p:txBody>
          <a:bodyPr>
            <a:spAutoFit/>
          </a:bodyPr>
          <a:lstStyle/>
          <a:p>
            <a:r>
              <a:rPr lang="en-US"/>
              <a:t>Click to edit Master title style</a:t>
            </a:r>
          </a:p>
        </p:txBody>
      </p:sp>
      <p:sp>
        <p:nvSpPr>
          <p:cNvPr id="5" name="Text Placeholder 4"/>
          <p:cNvSpPr>
            <a:spLocks noGrp="1"/>
          </p:cNvSpPr>
          <p:nvPr>
            <p:ph type="body" sz="quarter" idx="13"/>
          </p:nvPr>
        </p:nvSpPr>
        <p:spPr>
          <a:xfrm>
            <a:off x="370053" y="2212320"/>
            <a:ext cx="7033922" cy="6768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1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8343F709-7989-47A7-BDF2-705B0AD36534}"/>
              </a:ext>
            </a:extLst>
          </p:cNvPr>
          <p:cNvSpPr/>
          <p:nvPr userDrawn="1">
            <p:custDataLst>
              <p:tags r:id="rId1"/>
            </p:custDataLst>
          </p:nvPr>
        </p:nvSpPr>
        <p:spPr>
          <a:xfrm>
            <a:off x="0" y="0"/>
            <a:ext cx="158750" cy="158750"/>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70053" y="279513"/>
            <a:ext cx="7033922" cy="377667"/>
          </a:xfrm>
        </p:spPr>
        <p:txBody>
          <a:bodyPr/>
          <a:lstStyle/>
          <a:p>
            <a:r>
              <a:rPr lang="en-US"/>
              <a:t>Click to edit Master title style</a:t>
            </a:r>
          </a:p>
        </p:txBody>
      </p:sp>
    </p:spTree>
    <p:extLst>
      <p:ext uri="{BB962C8B-B14F-4D97-AF65-F5344CB8AC3E}">
        <p14:creationId xmlns:p14="http://schemas.microsoft.com/office/powerpoint/2010/main" val="419275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8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1B635B41-55C1-4BFB-9D06-4BDEA8A31967}"/>
              </a:ext>
            </a:extLst>
          </p:cNvPr>
          <p:cNvSpPr/>
          <p:nvPr userDrawn="1">
            <p:custDataLst>
              <p:tags r:id="rId1"/>
            </p:custDataLst>
          </p:nvPr>
        </p:nvSpPr>
        <p:spPr>
          <a:xfrm>
            <a:off x="0" y="0"/>
            <a:ext cx="158750" cy="158750"/>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70053" y="279513"/>
            <a:ext cx="7033922" cy="377667"/>
          </a:xfrm>
        </p:spPr>
        <p:txBody>
          <a:bodyPr/>
          <a:lstStyle/>
          <a:p>
            <a:r>
              <a:rPr lang="en-US"/>
              <a:t>Click to edit Master title style</a:t>
            </a:r>
          </a:p>
        </p:txBody>
      </p:sp>
    </p:spTree>
    <p:extLst>
      <p:ext uri="{BB962C8B-B14F-4D97-AF65-F5344CB8AC3E}">
        <p14:creationId xmlns:p14="http://schemas.microsoft.com/office/powerpoint/2010/main" val="352383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7.xml"/><Relationship Id="rId7" Type="http://schemas.openxmlformats.org/officeDocument/2006/relationships/tags" Target="../tags/tag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oleObject" Target="../embeddings/oleObject2.bin"/><Relationship Id="rId5" Type="http://schemas.openxmlformats.org/officeDocument/2006/relationships/slideLayout" Target="../slideLayouts/slideLayout14.xml"/><Relationship Id="rId10" Type="http://schemas.openxmlformats.org/officeDocument/2006/relationships/tags" Target="../tags/tag9.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97568E-EC8C-1FA4-A077-54E71D848079}"/>
              </a:ext>
            </a:extLst>
          </p:cNvPr>
          <p:cNvGraphicFramePr>
            <a:graphicFrameLocks noChangeAspect="1"/>
          </p:cNvGraphicFramePr>
          <p:nvPr userDrawn="1">
            <p:custDataLst>
              <p:tags r:id="rId6"/>
            </p:custDataLst>
            <p:extLst>
              <p:ext uri="{D42A27DB-BD31-4B8C-83A1-F6EECF244321}">
                <p14:modId xmlns:p14="http://schemas.microsoft.com/office/powerpoint/2010/main" val="3831437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7748EA1-957B-48B6-ABA4-C24D50AB1528}"/>
              </a:ext>
            </a:extLst>
          </p:cNvPr>
          <p:cNvSpPr/>
          <p:nvPr userDrawn="1">
            <p:custDataLst>
              <p:tags r:id="rId7"/>
            </p:custDataLst>
          </p:nvPr>
        </p:nvSpPr>
        <p:spPr>
          <a:xfrm>
            <a:off x="0" y="1"/>
            <a:ext cx="128491" cy="232833"/>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70053" y="279513"/>
            <a:ext cx="7033922" cy="377667"/>
          </a:xfrm>
          <a:prstGeom prst="rect">
            <a:avLst/>
          </a:prstGeom>
        </p:spPr>
        <p:txBody>
          <a:bodyPr vert="horz" lIns="0" tIns="4572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70053" y="878820"/>
            <a:ext cx="7033922" cy="6768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hdr="0" ftr="0" dt="0"/>
  <p:txStyles>
    <p:titleStyle>
      <a:lvl1pPr algn="l" defTabSz="706557" rtl="0" eaLnBrk="1" latinLnBrk="0" hangingPunct="1">
        <a:spcBef>
          <a:spcPct val="0"/>
        </a:spcBef>
        <a:buNone/>
        <a:defRPr sz="1854" b="1" kern="1200">
          <a:solidFill>
            <a:srgbClr val="0070C0"/>
          </a:solidFill>
          <a:latin typeface="+mj-lt"/>
          <a:ea typeface="+mj-ea"/>
          <a:cs typeface="+mj-cs"/>
        </a:defRPr>
      </a:lvl1pPr>
    </p:titleStyle>
    <p:bodyStyle>
      <a:lvl1pPr marL="0" indent="0" algn="l" defTabSz="706557" rtl="0" eaLnBrk="1" latinLnBrk="0" hangingPunct="1">
        <a:spcBef>
          <a:spcPct val="20000"/>
        </a:spcBef>
        <a:buFontTx/>
        <a:buNone/>
        <a:defRPr sz="1236" b="1" i="0" kern="1200">
          <a:solidFill>
            <a:schemeClr val="tx1"/>
          </a:solidFill>
          <a:latin typeface="+mn-lt"/>
          <a:ea typeface="+mn-ea"/>
          <a:cs typeface="+mn-cs"/>
        </a:defRPr>
      </a:lvl1pPr>
      <a:lvl2pPr marL="353278"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2pPr>
      <a:lvl3pPr marL="706557"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3pPr>
      <a:lvl4pPr marL="1063516" indent="-18031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4pPr>
      <a:lvl5pPr marL="1590980" indent="-177866"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5pPr>
      <a:lvl6pPr marL="1943031"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9pPr>
    </p:bodyStyle>
    <p:otherStyle>
      <a:defPPr>
        <a:defRPr lang="en-US"/>
      </a:defPPr>
      <a:lvl1pPr marL="0" algn="l" defTabSz="706557" rtl="0" eaLnBrk="1" latinLnBrk="0" hangingPunct="1">
        <a:defRPr sz="1391" kern="1200">
          <a:solidFill>
            <a:schemeClr val="tx1"/>
          </a:solidFill>
          <a:latin typeface="+mn-lt"/>
          <a:ea typeface="+mn-ea"/>
          <a:cs typeface="+mn-cs"/>
        </a:defRPr>
      </a:lvl1pPr>
      <a:lvl2pPr marL="353278" algn="l" defTabSz="706557" rtl="0" eaLnBrk="1" latinLnBrk="0" hangingPunct="1">
        <a:defRPr sz="1391" kern="1200">
          <a:solidFill>
            <a:schemeClr val="tx1"/>
          </a:solidFill>
          <a:latin typeface="+mn-lt"/>
          <a:ea typeface="+mn-ea"/>
          <a:cs typeface="+mn-cs"/>
        </a:defRPr>
      </a:lvl2pPr>
      <a:lvl3pPr marL="706557" algn="l" defTabSz="706557" rtl="0" eaLnBrk="1" latinLnBrk="0" hangingPunct="1">
        <a:defRPr sz="1391" kern="1200">
          <a:solidFill>
            <a:schemeClr val="tx1"/>
          </a:solidFill>
          <a:latin typeface="+mn-lt"/>
          <a:ea typeface="+mn-ea"/>
          <a:cs typeface="+mn-cs"/>
        </a:defRPr>
      </a:lvl3pPr>
      <a:lvl4pPr marL="1059835" algn="l" defTabSz="706557" rtl="0" eaLnBrk="1" latinLnBrk="0" hangingPunct="1">
        <a:defRPr sz="1391" kern="1200">
          <a:solidFill>
            <a:schemeClr val="tx1"/>
          </a:solidFill>
          <a:latin typeface="+mn-lt"/>
          <a:ea typeface="+mn-ea"/>
          <a:cs typeface="+mn-cs"/>
        </a:defRPr>
      </a:lvl4pPr>
      <a:lvl5pPr marL="1413114" algn="l" defTabSz="706557" rtl="0" eaLnBrk="1" latinLnBrk="0" hangingPunct="1">
        <a:defRPr sz="1391" kern="1200">
          <a:solidFill>
            <a:schemeClr val="tx1"/>
          </a:solidFill>
          <a:latin typeface="+mn-lt"/>
          <a:ea typeface="+mn-ea"/>
          <a:cs typeface="+mn-cs"/>
        </a:defRPr>
      </a:lvl5pPr>
      <a:lvl6pPr marL="1766392" algn="l" defTabSz="706557" rtl="0" eaLnBrk="1" latinLnBrk="0" hangingPunct="1">
        <a:defRPr sz="1391" kern="1200">
          <a:solidFill>
            <a:schemeClr val="tx1"/>
          </a:solidFill>
          <a:latin typeface="+mn-lt"/>
          <a:ea typeface="+mn-ea"/>
          <a:cs typeface="+mn-cs"/>
        </a:defRPr>
      </a:lvl6pPr>
      <a:lvl7pPr marL="2119671" algn="l" defTabSz="706557" rtl="0" eaLnBrk="1" latinLnBrk="0" hangingPunct="1">
        <a:defRPr sz="1391" kern="1200">
          <a:solidFill>
            <a:schemeClr val="tx1"/>
          </a:solidFill>
          <a:latin typeface="+mn-lt"/>
          <a:ea typeface="+mn-ea"/>
          <a:cs typeface="+mn-cs"/>
        </a:defRPr>
      </a:lvl7pPr>
      <a:lvl8pPr marL="2472949" algn="l" defTabSz="706557" rtl="0" eaLnBrk="1" latinLnBrk="0" hangingPunct="1">
        <a:defRPr sz="1391" kern="1200">
          <a:solidFill>
            <a:schemeClr val="tx1"/>
          </a:solidFill>
          <a:latin typeface="+mn-lt"/>
          <a:ea typeface="+mn-ea"/>
          <a:cs typeface="+mn-cs"/>
        </a:defRPr>
      </a:lvl8pPr>
      <a:lvl9pPr marL="2826228" algn="l" defTabSz="706557" rtl="0" eaLnBrk="1" latinLnBrk="0" hangingPunct="1">
        <a:defRPr sz="13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18A1BCE-8E3B-65FE-4B02-3C065E5995B4}"/>
              </a:ext>
            </a:extLst>
          </p:cNvPr>
          <p:cNvGraphicFramePr>
            <a:graphicFrameLocks noChangeAspect="1"/>
          </p:cNvGraphicFramePr>
          <p:nvPr userDrawn="1">
            <p:custDataLst>
              <p:tags r:id="rId7"/>
            </p:custDataLst>
            <p:extLst>
              <p:ext uri="{D42A27DB-BD31-4B8C-83A1-F6EECF244321}">
                <p14:modId xmlns:p14="http://schemas.microsoft.com/office/powerpoint/2010/main" val="813284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1954780-D884-4147-BDBC-37DE1E6BE83C}"/>
              </a:ext>
            </a:extLst>
          </p:cNvPr>
          <p:cNvSpPr/>
          <p:nvPr userDrawn="1">
            <p:custDataLst>
              <p:tags r:id="rId8"/>
            </p:custDataLst>
          </p:nvPr>
        </p:nvSpPr>
        <p:spPr>
          <a:xfrm>
            <a:off x="0" y="1"/>
            <a:ext cx="128491" cy="232833"/>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1" name="Rectangle 10"/>
          <p:cNvSpPr/>
          <p:nvPr userDrawn="1"/>
        </p:nvSpPr>
        <p:spPr>
          <a:xfrm>
            <a:off x="0" y="9497321"/>
            <a:ext cx="7772400" cy="561081"/>
          </a:xfrm>
          <a:prstGeom prst="rect">
            <a:avLst/>
          </a:prstGeom>
          <a:solidFill>
            <a:srgbClr val="0070C0"/>
          </a:solidFill>
          <a:ln w="952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tIns="69545" bIns="69545" rtlCol="0" anchor="ctr" anchorCtr="0"/>
          <a:lstStyle/>
          <a:p>
            <a:pPr algn="ctr"/>
            <a:endParaRPr lang="en-US" sz="1082" dirty="0">
              <a:solidFill>
                <a:schemeClr val="bg1"/>
              </a:solidFill>
            </a:endParaRPr>
          </a:p>
        </p:txBody>
      </p:sp>
      <p:sp>
        <p:nvSpPr>
          <p:cNvPr id="2" name="Title Placeholder 1"/>
          <p:cNvSpPr>
            <a:spLocks noGrp="1"/>
          </p:cNvSpPr>
          <p:nvPr>
            <p:ph type="title"/>
          </p:nvPr>
        </p:nvSpPr>
        <p:spPr>
          <a:xfrm>
            <a:off x="370053" y="401413"/>
            <a:ext cx="7033922" cy="377667"/>
          </a:xfrm>
          <a:prstGeom prst="rect">
            <a:avLst/>
          </a:prstGeom>
        </p:spPr>
        <p:txBody>
          <a:bodyPr vert="horz" lIns="0" tIns="45720" rIns="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370053" y="1049314"/>
            <a:ext cx="7033922" cy="6768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Line 78"/>
          <p:cNvSpPr>
            <a:spLocks noChangeShapeType="1"/>
          </p:cNvSpPr>
          <p:nvPr/>
        </p:nvSpPr>
        <p:spPr bwMode="auto">
          <a:xfrm flipH="1">
            <a:off x="0" y="887307"/>
            <a:ext cx="7771115" cy="0"/>
          </a:xfrm>
          <a:prstGeom prst="line">
            <a:avLst/>
          </a:prstGeom>
          <a:noFill/>
          <a:ln w="28575">
            <a:solidFill>
              <a:srgbClr val="0070C0"/>
            </a:solidFill>
            <a:round/>
            <a:headEnd/>
            <a:tailEnd/>
          </a:ln>
          <a:effectLst>
            <a:outerShdw dist="25400" dir="5400000" algn="ctr" rotWithShape="0">
              <a:schemeClr val="accent3"/>
            </a:outerShdw>
          </a:effectLst>
        </p:spPr>
        <p:txBody>
          <a:bodyPr/>
          <a:lstStyle/>
          <a:p>
            <a:pPr>
              <a:defRPr/>
            </a:pPr>
            <a:endParaRPr lang="en-US" sz="1468" dirty="0"/>
          </a:p>
        </p:txBody>
      </p:sp>
      <p:sp>
        <p:nvSpPr>
          <p:cNvPr id="10" name="TextBox 9"/>
          <p:cNvSpPr txBox="1"/>
          <p:nvPr/>
        </p:nvSpPr>
        <p:spPr>
          <a:xfrm>
            <a:off x="7237237" y="9684728"/>
            <a:ext cx="169653" cy="186267"/>
          </a:xfrm>
          <a:prstGeom prst="rect">
            <a:avLst/>
          </a:prstGeom>
          <a:noFill/>
          <a:ln/>
          <a:effectLst/>
        </p:spPr>
        <p:txBody>
          <a:bodyPr wrap="none" lIns="0" tIns="0" rIns="0" bIns="0" rtlCol="0">
            <a:noAutofit/>
          </a:bodyPr>
          <a:lstStyle/>
          <a:p>
            <a:pPr marL="0" marR="0" lvl="0" indent="0" algn="r" defTabSz="706557" rtl="0" eaLnBrk="1" fontAlgn="auto" latinLnBrk="0" hangingPunct="1">
              <a:lnSpc>
                <a:spcPct val="100000"/>
              </a:lnSpc>
              <a:spcBef>
                <a:spcPts val="0"/>
              </a:spcBef>
              <a:spcAft>
                <a:spcPts val="0"/>
              </a:spcAft>
              <a:buClrTx/>
              <a:buSzTx/>
              <a:buFontTx/>
              <a:buNone/>
              <a:tabLst/>
              <a:defRPr/>
            </a:pPr>
            <a:fld id="{8FDC6993-5875-43F1-AB5B-56FAFD3221C9}" type="slidenum">
              <a:rPr kumimoji="0" lang="en-US" sz="695" b="0" i="0" u="none" strike="noStrike" kern="1200" cap="none" spc="0" normalizeH="0" baseline="0" noProof="0" smtClean="0">
                <a:ln>
                  <a:noFill/>
                </a:ln>
                <a:solidFill>
                  <a:schemeClr val="bg1"/>
                </a:solidFill>
                <a:effectLst/>
                <a:uLnTx/>
                <a:uFillTx/>
                <a:latin typeface="+mn-lt"/>
                <a:ea typeface="+mn-ea"/>
                <a:cs typeface="+mn-cs"/>
              </a:rPr>
              <a:pPr marL="0" marR="0" lvl="0" indent="0" algn="r" defTabSz="706557" rtl="0" eaLnBrk="1" fontAlgn="auto" latinLnBrk="0" hangingPunct="1">
                <a:lnSpc>
                  <a:spcPct val="100000"/>
                </a:lnSpc>
                <a:spcBef>
                  <a:spcPts val="0"/>
                </a:spcBef>
                <a:spcAft>
                  <a:spcPts val="0"/>
                </a:spcAft>
                <a:buClrTx/>
                <a:buSzTx/>
                <a:buFontTx/>
                <a:buNone/>
                <a:tabLst/>
                <a:defRPr/>
              </a:pPr>
              <a:t>‹#›</a:t>
            </a:fld>
            <a:endParaRPr kumimoji="0" lang="en-US" sz="695" b="0" i="0" u="none" strike="noStrike" kern="1200" cap="none" spc="0" normalizeH="0" baseline="0" noProof="0" dirty="0">
              <a:ln>
                <a:noFill/>
              </a:ln>
              <a:solidFill>
                <a:schemeClr val="bg1"/>
              </a:solidFill>
              <a:effectLst/>
              <a:uLnTx/>
              <a:uFillTx/>
              <a:latin typeface="+mn-lt"/>
              <a:ea typeface="+mn-ea"/>
              <a:cs typeface="+mn-cs"/>
            </a:endParaRPr>
          </a:p>
          <a:p>
            <a:endParaRPr lang="en-US" sz="695" dirty="0">
              <a:solidFill>
                <a:schemeClr val="bg1"/>
              </a:solidFill>
              <a:latin typeface="Arial"/>
            </a:endParaRPr>
          </a:p>
        </p:txBody>
      </p:sp>
      <p:sp>
        <p:nvSpPr>
          <p:cNvPr id="8" name="Rectangle 7"/>
          <p:cNvSpPr/>
          <p:nvPr userDrawn="1"/>
        </p:nvSpPr>
        <p:spPr>
          <a:xfrm>
            <a:off x="2126892" y="9666292"/>
            <a:ext cx="4992861" cy="223138"/>
          </a:xfrm>
          <a:prstGeom prst="rect">
            <a:avLst/>
          </a:prstGeom>
        </p:spPr>
        <p:txBody>
          <a:bodyPr wrap="square">
            <a:spAutoFit/>
          </a:bodyPr>
          <a:lstStyle/>
          <a:p>
            <a:pPr algn="ctr"/>
            <a:r>
              <a:rPr lang="en-US" sz="850" b="0" dirty="0">
                <a:solidFill>
                  <a:schemeClr val="bg1"/>
                </a:solidFill>
              </a:rPr>
              <a:t>Copyright © 2011-2022</a:t>
            </a:r>
            <a:r>
              <a:rPr lang="en-US" sz="850" b="0" baseline="0" dirty="0">
                <a:solidFill>
                  <a:schemeClr val="bg1"/>
                </a:solidFill>
              </a:rPr>
              <a:t> </a:t>
            </a:r>
            <a:r>
              <a:rPr lang="en-US" sz="850" b="0" dirty="0">
                <a:solidFill>
                  <a:schemeClr val="bg1"/>
                </a:solidFill>
              </a:rPr>
              <a:t>EB5AN, LLC All Rights Reserved </a:t>
            </a:r>
          </a:p>
        </p:txBody>
      </p:sp>
      <p:sp>
        <p:nvSpPr>
          <p:cNvPr id="9" name="Rectangle 8"/>
          <p:cNvSpPr/>
          <p:nvPr userDrawn="1"/>
        </p:nvSpPr>
        <p:spPr>
          <a:xfrm>
            <a:off x="262122" y="9666292"/>
            <a:ext cx="1800493" cy="223138"/>
          </a:xfrm>
          <a:prstGeom prst="rect">
            <a:avLst/>
          </a:prstGeom>
        </p:spPr>
        <p:txBody>
          <a:bodyPr wrap="none">
            <a:spAutoFit/>
          </a:bodyPr>
          <a:lstStyle/>
          <a:p>
            <a:r>
              <a:rPr lang="en-US" sz="850" b="1" u="sng" dirty="0">
                <a:solidFill>
                  <a:schemeClr val="bg1"/>
                </a:solidFill>
              </a:rPr>
              <a:t>www.EB5AffiliateNetwork.com</a:t>
            </a:r>
            <a:r>
              <a:rPr lang="en-US" sz="850" b="1" u="sng" baseline="0" dirty="0">
                <a:solidFill>
                  <a:schemeClr val="bg1"/>
                </a:solidFill>
              </a:rPr>
              <a:t> </a:t>
            </a:r>
            <a:endParaRPr lang="en-US" sz="850" b="1" dirty="0">
              <a:solidFill>
                <a:schemeClr val="bg1"/>
              </a:solidFill>
            </a:endParaRPr>
          </a:p>
        </p:txBody>
      </p:sp>
    </p:spTree>
    <p:extLst>
      <p:ext uri="{BB962C8B-B14F-4D97-AF65-F5344CB8AC3E}">
        <p14:creationId xmlns:p14="http://schemas.microsoft.com/office/powerpoint/2010/main" val="953143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l" defTabSz="706557" rtl="0" eaLnBrk="1" latinLnBrk="0" hangingPunct="1">
        <a:spcBef>
          <a:spcPct val="0"/>
        </a:spcBef>
        <a:buNone/>
        <a:defRPr sz="1854" b="1" kern="1200">
          <a:solidFill>
            <a:srgbClr val="0070C0"/>
          </a:solidFill>
          <a:latin typeface="+mj-lt"/>
          <a:ea typeface="+mj-ea"/>
          <a:cs typeface="+mj-cs"/>
        </a:defRPr>
      </a:lvl1pPr>
    </p:titleStyle>
    <p:bodyStyle>
      <a:lvl1pPr marL="0" indent="0" algn="l" defTabSz="706557" rtl="0" eaLnBrk="1" latinLnBrk="0" hangingPunct="1">
        <a:spcBef>
          <a:spcPct val="20000"/>
        </a:spcBef>
        <a:buFontTx/>
        <a:buNone/>
        <a:defRPr sz="1236" b="1" i="0" kern="1200">
          <a:solidFill>
            <a:schemeClr val="tx1"/>
          </a:solidFill>
          <a:latin typeface="+mn-lt"/>
          <a:ea typeface="+mn-ea"/>
          <a:cs typeface="+mn-cs"/>
        </a:defRPr>
      </a:lvl1pPr>
      <a:lvl2pPr marL="353278"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2pPr>
      <a:lvl3pPr marL="706557"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3pPr>
      <a:lvl4pPr marL="1063516" indent="-18031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4pPr>
      <a:lvl5pPr marL="1590980" indent="-177866"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5pPr>
      <a:lvl6pPr marL="1943031"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9pPr>
    </p:bodyStyle>
    <p:otherStyle>
      <a:defPPr>
        <a:defRPr lang="en-US"/>
      </a:defPPr>
      <a:lvl1pPr marL="0" algn="l" defTabSz="706557" rtl="0" eaLnBrk="1" latinLnBrk="0" hangingPunct="1">
        <a:defRPr sz="1391" kern="1200">
          <a:solidFill>
            <a:schemeClr val="tx1"/>
          </a:solidFill>
          <a:latin typeface="+mn-lt"/>
          <a:ea typeface="+mn-ea"/>
          <a:cs typeface="+mn-cs"/>
        </a:defRPr>
      </a:lvl1pPr>
      <a:lvl2pPr marL="353278" algn="l" defTabSz="706557" rtl="0" eaLnBrk="1" latinLnBrk="0" hangingPunct="1">
        <a:defRPr sz="1391" kern="1200">
          <a:solidFill>
            <a:schemeClr val="tx1"/>
          </a:solidFill>
          <a:latin typeface="+mn-lt"/>
          <a:ea typeface="+mn-ea"/>
          <a:cs typeface="+mn-cs"/>
        </a:defRPr>
      </a:lvl2pPr>
      <a:lvl3pPr marL="706557" algn="l" defTabSz="706557" rtl="0" eaLnBrk="1" latinLnBrk="0" hangingPunct="1">
        <a:defRPr sz="1391" kern="1200">
          <a:solidFill>
            <a:schemeClr val="tx1"/>
          </a:solidFill>
          <a:latin typeface="+mn-lt"/>
          <a:ea typeface="+mn-ea"/>
          <a:cs typeface="+mn-cs"/>
        </a:defRPr>
      </a:lvl3pPr>
      <a:lvl4pPr marL="1059835" algn="l" defTabSz="706557" rtl="0" eaLnBrk="1" latinLnBrk="0" hangingPunct="1">
        <a:defRPr sz="1391" kern="1200">
          <a:solidFill>
            <a:schemeClr val="tx1"/>
          </a:solidFill>
          <a:latin typeface="+mn-lt"/>
          <a:ea typeface="+mn-ea"/>
          <a:cs typeface="+mn-cs"/>
        </a:defRPr>
      </a:lvl4pPr>
      <a:lvl5pPr marL="1413114" algn="l" defTabSz="706557" rtl="0" eaLnBrk="1" latinLnBrk="0" hangingPunct="1">
        <a:defRPr sz="1391" kern="1200">
          <a:solidFill>
            <a:schemeClr val="tx1"/>
          </a:solidFill>
          <a:latin typeface="+mn-lt"/>
          <a:ea typeface="+mn-ea"/>
          <a:cs typeface="+mn-cs"/>
        </a:defRPr>
      </a:lvl5pPr>
      <a:lvl6pPr marL="1766392" algn="l" defTabSz="706557" rtl="0" eaLnBrk="1" latinLnBrk="0" hangingPunct="1">
        <a:defRPr sz="1391" kern="1200">
          <a:solidFill>
            <a:schemeClr val="tx1"/>
          </a:solidFill>
          <a:latin typeface="+mn-lt"/>
          <a:ea typeface="+mn-ea"/>
          <a:cs typeface="+mn-cs"/>
        </a:defRPr>
      </a:lvl6pPr>
      <a:lvl7pPr marL="2119671" algn="l" defTabSz="706557" rtl="0" eaLnBrk="1" latinLnBrk="0" hangingPunct="1">
        <a:defRPr sz="1391" kern="1200">
          <a:solidFill>
            <a:schemeClr val="tx1"/>
          </a:solidFill>
          <a:latin typeface="+mn-lt"/>
          <a:ea typeface="+mn-ea"/>
          <a:cs typeface="+mn-cs"/>
        </a:defRPr>
      </a:lvl7pPr>
      <a:lvl8pPr marL="2472949" algn="l" defTabSz="706557" rtl="0" eaLnBrk="1" latinLnBrk="0" hangingPunct="1">
        <a:defRPr sz="1391" kern="1200">
          <a:solidFill>
            <a:schemeClr val="tx1"/>
          </a:solidFill>
          <a:latin typeface="+mn-lt"/>
          <a:ea typeface="+mn-ea"/>
          <a:cs typeface="+mn-cs"/>
        </a:defRPr>
      </a:lvl8pPr>
      <a:lvl9pPr marL="2826228" algn="l" defTabSz="706557" rtl="0" eaLnBrk="1" latinLnBrk="0" hangingPunct="1">
        <a:defRPr sz="139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C23F22-D27E-A97A-DA0B-46E907E50761}"/>
              </a:ext>
            </a:extLst>
          </p:cNvPr>
          <p:cNvGraphicFramePr>
            <a:graphicFrameLocks noChangeAspect="1"/>
          </p:cNvGraphicFramePr>
          <p:nvPr userDrawn="1">
            <p:custDataLst>
              <p:tags r:id="rId10"/>
            </p:custDataLst>
            <p:extLst>
              <p:ext uri="{D42A27DB-BD31-4B8C-83A1-F6EECF244321}">
                <p14:modId xmlns:p14="http://schemas.microsoft.com/office/powerpoint/2010/main" val="4282667433"/>
              </p:ext>
            </p:extLst>
          </p:nvPr>
        </p:nvGraphicFramePr>
        <p:xfrm>
          <a:off x="1013" y="2329"/>
          <a:ext cx="782" cy="2329"/>
        </p:xfrm>
        <a:graphic>
          <a:graphicData uri="http://schemas.openxmlformats.org/presentationml/2006/ole">
            <mc:AlternateContent xmlns:mc="http://schemas.openxmlformats.org/markup-compatibility/2006">
              <mc:Choice xmlns:v="urn:schemas-microsoft-com:vml" Requires="v">
                <p:oleObj name="think-cell Slide" r:id="rId11" imgW="7772400" imgH="10058400" progId="TCLayout.ActiveDocument.1">
                  <p:embed/>
                </p:oleObj>
              </mc:Choice>
              <mc:Fallback>
                <p:oleObj name="think-cell Slide" r:id="rId11" imgW="7772400" imgH="10058400" progId="TCLayout.ActiveDocument.1">
                  <p:embed/>
                  <p:pic>
                    <p:nvPicPr>
                      <p:cNvPr id="7" name="think-cell data - do not delete" hidden="1">
                        <a:extLst>
                          <a:ext uri="{FF2B5EF4-FFF2-40B4-BE49-F238E27FC236}">
                            <a16:creationId xmlns:a16="http://schemas.microsoft.com/office/drawing/2014/main" id="{DEC23F22-D27E-A97A-DA0B-46E907E50761}"/>
                          </a:ext>
                        </a:extLst>
                      </p:cNvPr>
                      <p:cNvPicPr/>
                      <p:nvPr/>
                    </p:nvPicPr>
                    <p:blipFill>
                      <a:blip r:embed="rId12"/>
                      <a:stretch>
                        <a:fillRect/>
                      </a:stretch>
                    </p:blipFill>
                    <p:spPr>
                      <a:xfrm>
                        <a:off x="1013" y="2329"/>
                        <a:ext cx="782" cy="2329"/>
                      </a:xfrm>
                      <a:prstGeom prst="rect">
                        <a:avLst/>
                      </a:prstGeom>
                    </p:spPr>
                  </p:pic>
                </p:oleObj>
              </mc:Fallback>
            </mc:AlternateContent>
          </a:graphicData>
        </a:graphic>
      </p:graphicFrame>
    </p:spTree>
    <p:extLst>
      <p:ext uri="{BB962C8B-B14F-4D97-AF65-F5344CB8AC3E}">
        <p14:creationId xmlns:p14="http://schemas.microsoft.com/office/powerpoint/2010/main" val="25369795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2" r:id="rId3"/>
    <p:sldLayoutId id="2147483673" r:id="rId4"/>
    <p:sldLayoutId id="2147483674" r:id="rId5"/>
    <p:sldLayoutId id="2147483675" r:id="rId6"/>
    <p:sldLayoutId id="2147483676" r:id="rId7"/>
    <p:sldLayoutId id="2147483677" r:id="rId8"/>
  </p:sldLayoutIdLst>
  <p:transition spd="med"/>
  <p:txStyles>
    <p:titleStyle>
      <a:lvl1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1pPr>
      <a:lvl2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2pPr>
      <a:lvl3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3pPr>
      <a:lvl4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4pPr>
      <a:lvl5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5pPr>
      <a:lvl6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6pPr>
      <a:lvl7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7pPr>
      <a:lvl8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8pPr>
      <a:lvl9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9pPr>
    </p:titleStyle>
    <p:bodyStyle>
      <a:lvl1pPr marL="0" marR="0" indent="0" algn="l" defTabSz="582930" rtl="0" latinLnBrk="0">
        <a:lnSpc>
          <a:spcPct val="110000"/>
        </a:lnSpc>
        <a:spcBef>
          <a:spcPts val="765"/>
        </a:spcBef>
        <a:spcAft>
          <a:spcPts val="0"/>
        </a:spcAft>
        <a:buClrTx/>
        <a:buSzTx/>
        <a:buFontTx/>
        <a:buNone/>
        <a:tabLst/>
        <a:defRPr sz="1275" b="0" i="0" u="none" strike="noStrike" cap="none" spc="0" baseline="0">
          <a:solidFill>
            <a:srgbClr val="000000"/>
          </a:solidFill>
          <a:uFillTx/>
          <a:latin typeface="Arial"/>
          <a:ea typeface="Arial"/>
          <a:cs typeface="Arial"/>
          <a:sym typeface="Arial"/>
        </a:defRPr>
      </a:lvl1pPr>
      <a:lvl2pPr marL="229500" marR="0" indent="-229500"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2pPr>
      <a:lvl3pPr marL="459000" marR="0" indent="-229500"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3pPr>
      <a:lvl4pPr marL="688181" marR="0" indent="-229500" algn="l" defTabSz="582930" rtl="0" latinLnBrk="0">
        <a:lnSpc>
          <a:spcPct val="110000"/>
        </a:lnSpc>
        <a:spcBef>
          <a:spcPts val="765"/>
        </a:spcBef>
        <a:spcAft>
          <a:spcPts val="0"/>
        </a:spcAft>
        <a:buClrTx/>
        <a:buSzPct val="80000"/>
        <a:buFontTx/>
        <a:buChar char="o"/>
        <a:tabLst/>
        <a:defRPr sz="1275" b="0" i="0" u="none" strike="noStrike" cap="none" spc="0" baseline="0">
          <a:solidFill>
            <a:srgbClr val="000000"/>
          </a:solidFill>
          <a:uFillTx/>
          <a:latin typeface="Arial"/>
          <a:ea typeface="Arial"/>
          <a:cs typeface="Arial"/>
          <a:sym typeface="Arial"/>
        </a:defRPr>
      </a:lvl4pPr>
      <a:lvl5pPr marL="917999" marR="0" indent="-229500"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5pPr>
      <a:lvl6pPr marL="1603058"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6pPr>
      <a:lvl7pPr marL="1894523"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7pPr>
      <a:lvl8pPr marL="2185988"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8pPr>
      <a:lvl9pPr marL="2477453"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9pPr>
    </p:bodyStyle>
    <p:otherStyle>
      <a:lvl1pPr marL="0" marR="0" indent="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1pPr>
      <a:lvl2pPr marL="0" marR="0" indent="29146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2pPr>
      <a:lvl3pPr marL="0" marR="0" indent="58293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3pPr>
      <a:lvl4pPr marL="0" marR="0" indent="87439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4pPr>
      <a:lvl5pPr marL="0" marR="0" indent="116586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5pPr>
      <a:lvl6pPr marL="0" marR="0" indent="145732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6pPr>
      <a:lvl7pPr marL="0" marR="0" indent="174879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7pPr>
      <a:lvl8pPr marL="0" marR="0" indent="204025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8pPr>
      <a:lvl9pPr marL="0" marR="0" indent="233172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tags" Target="../tags/tag13.xml"/><Relationship Id="rId21" Type="http://schemas.openxmlformats.org/officeDocument/2006/relationships/image" Target="../media/image14.jpeg"/><Relationship Id="rId7" Type="http://schemas.openxmlformats.org/officeDocument/2006/relationships/tags" Target="../tags/tag17.xml"/><Relationship Id="rId12" Type="http://schemas.openxmlformats.org/officeDocument/2006/relationships/image" Target="../media/image5.png"/><Relationship Id="rId17" Type="http://schemas.openxmlformats.org/officeDocument/2006/relationships/image" Target="../media/image10.jpeg"/><Relationship Id="rId2" Type="http://schemas.openxmlformats.org/officeDocument/2006/relationships/tags" Target="../tags/tag12.xml"/><Relationship Id="rId16" Type="http://schemas.openxmlformats.org/officeDocument/2006/relationships/image" Target="../media/image9.png"/><Relationship Id="rId20" Type="http://schemas.openxmlformats.org/officeDocument/2006/relationships/image" Target="../media/image13.jpe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4.png"/><Relationship Id="rId5" Type="http://schemas.openxmlformats.org/officeDocument/2006/relationships/tags" Target="../tags/tag15.xml"/><Relationship Id="rId15" Type="http://schemas.openxmlformats.org/officeDocument/2006/relationships/image" Target="../media/image8.png"/><Relationship Id="rId23" Type="http://schemas.openxmlformats.org/officeDocument/2006/relationships/chart" Target="../charts/chart2.xml"/><Relationship Id="rId10" Type="http://schemas.openxmlformats.org/officeDocument/2006/relationships/image" Target="../media/image1.emf"/><Relationship Id="rId19" Type="http://schemas.openxmlformats.org/officeDocument/2006/relationships/image" Target="../media/image12.jpeg"/><Relationship Id="rId4" Type="http://schemas.openxmlformats.org/officeDocument/2006/relationships/tags" Target="../tags/tag14.xml"/><Relationship Id="rId9" Type="http://schemas.openxmlformats.org/officeDocument/2006/relationships/oleObject" Target="../embeddings/oleObject4.bin"/><Relationship Id="rId14" Type="http://schemas.openxmlformats.org/officeDocument/2006/relationships/image" Target="../media/image7.emf"/><Relationship Id="rId2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440E-2E79-AF8D-854D-2170395A22C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D81ED34-27D2-16FC-F6AC-11DD2B5797A2}"/>
              </a:ext>
            </a:extLst>
          </p:cNvPr>
          <p:cNvGraphicFramePr>
            <a:graphicFrameLocks noChangeAspect="1"/>
          </p:cNvGraphicFramePr>
          <p:nvPr>
            <p:custDataLst>
              <p:tags r:id="rId1"/>
            </p:custDataLst>
            <p:extLst>
              <p:ext uri="{D42A27DB-BD31-4B8C-83A1-F6EECF244321}">
                <p14:modId xmlns:p14="http://schemas.microsoft.com/office/powerpoint/2010/main" val="41970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4" name="think-cell data - do not delete" hidden="1">
                        <a:extLst>
                          <a:ext uri="{FF2B5EF4-FFF2-40B4-BE49-F238E27FC236}">
                            <a16:creationId xmlns:a16="http://schemas.microsoft.com/office/drawing/2014/main" id="{599CAFA3-89B7-E1CA-EA20-45A69CE3072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58" name="Rectangle 34">
            <a:extLst>
              <a:ext uri="{FF2B5EF4-FFF2-40B4-BE49-F238E27FC236}">
                <a16:creationId xmlns:a16="http://schemas.microsoft.com/office/drawing/2014/main" id="{EAE4BC93-6430-FB96-3680-4E854F3187E4}"/>
              </a:ext>
            </a:extLst>
          </p:cNvPr>
          <p:cNvSpPr/>
          <p:nvPr/>
        </p:nvSpPr>
        <p:spPr>
          <a:xfrm>
            <a:off x="0" y="8949874"/>
            <a:ext cx="7772399" cy="1108525"/>
          </a:xfrm>
          <a:prstGeom prst="rect">
            <a:avLst/>
          </a:prstGeom>
          <a:solidFill>
            <a:schemeClr val="accent3"/>
          </a:solidFill>
          <a:ln w="12700">
            <a:miter lim="400000"/>
          </a:ln>
        </p:spPr>
        <p:txBody>
          <a:bodyPr lIns="45719" rIns="45719" anchor="ctr"/>
          <a:lstStyle/>
          <a:p>
            <a:pPr algn="ctr">
              <a:defRPr>
                <a:solidFill>
                  <a:srgbClr val="FFFFFF"/>
                </a:solidFill>
              </a:defRPr>
            </a:pPr>
            <a:endParaRPr sz="800" dirty="0">
              <a:latin typeface="Arial" panose="020B0604020202020204" pitchFamily="34" charset="0"/>
              <a:cs typeface="Arial" panose="020B0604020202020204" pitchFamily="34" charset="0"/>
            </a:endParaRPr>
          </a:p>
        </p:txBody>
      </p:sp>
      <p:sp>
        <p:nvSpPr>
          <p:cNvPr id="148" name="Rectangle 654">
            <a:extLst>
              <a:ext uri="{FF2B5EF4-FFF2-40B4-BE49-F238E27FC236}">
                <a16:creationId xmlns:a16="http://schemas.microsoft.com/office/drawing/2014/main" id="{841DFAF7-62AA-0541-5612-8C3B1453BE94}"/>
              </a:ext>
            </a:extLst>
          </p:cNvPr>
          <p:cNvSpPr/>
          <p:nvPr/>
        </p:nvSpPr>
        <p:spPr>
          <a:xfrm>
            <a:off x="0" y="129436"/>
            <a:ext cx="7772400" cy="9140478"/>
          </a:xfrm>
          <a:prstGeom prst="rect">
            <a:avLst/>
          </a:prstGeom>
          <a:gradFill rotWithShape="0">
            <a:gsLst>
              <a:gs pos="22000">
                <a:srgbClr val="5463C6">
                  <a:alpha val="71372"/>
                </a:srgbClr>
              </a:gs>
              <a:gs pos="100000">
                <a:srgbClr val="2D3987">
                  <a:alpha val="88235"/>
                </a:srgbClr>
              </a:gs>
            </a:gsLst>
            <a:lin ang="2700000"/>
          </a:gradFill>
          <a:ln w="12700">
            <a:noFill/>
          </a:ln>
          <a:effectLst/>
        </p:spPr>
        <p:txBody>
          <a:bodyPr lIns="66960" tIns="45000" rIns="66960" bIns="45000" anchor="ctr">
            <a:noAutofit/>
          </a:bodyPr>
          <a:lstStyle/>
          <a:p>
            <a:pPr marL="0" marR="0" lvl="0" indent="0" defTabSz="670575" eaLnBrk="1" fontAlgn="auto" latinLnBrk="0" hangingPunct="1">
              <a:lnSpc>
                <a:spcPct val="100000"/>
              </a:lnSpc>
              <a:spcBef>
                <a:spcPts val="0"/>
              </a:spcBef>
              <a:spcAft>
                <a:spcPts val="100"/>
              </a:spcAft>
              <a:buClrTx/>
              <a:buSzTx/>
              <a:buFontTx/>
              <a:buNone/>
              <a:tabLst/>
              <a:defRPr/>
            </a:pPr>
            <a:endParaRPr kumimoji="0" lang="en-US" sz="1800" b="1" i="0" u="sng" strike="noStrike" kern="0" cap="none" spc="0" normalizeH="0" baseline="0" noProof="0" dirty="0">
              <a:ln>
                <a:noFill/>
              </a:ln>
              <a:solidFill>
                <a:srgbClr val="2D3987"/>
              </a:solidFill>
              <a:effectLst/>
              <a:uLnTx/>
              <a:uFillTx/>
              <a:latin typeface="Arial" panose="020B0604020202020204" pitchFamily="34" charset="0"/>
              <a:cs typeface="Arial" panose="020B0604020202020204" pitchFamily="34" charset="0"/>
            </a:endParaRPr>
          </a:p>
        </p:txBody>
      </p:sp>
      <p:sp>
        <p:nvSpPr>
          <p:cNvPr id="149" name="Rectangle 654">
            <a:extLst>
              <a:ext uri="{FF2B5EF4-FFF2-40B4-BE49-F238E27FC236}">
                <a16:creationId xmlns:a16="http://schemas.microsoft.com/office/drawing/2014/main" id="{29F8687B-E05D-A0D1-4BC6-2D4EF43B08E0}"/>
              </a:ext>
            </a:extLst>
          </p:cNvPr>
          <p:cNvSpPr/>
          <p:nvPr/>
        </p:nvSpPr>
        <p:spPr>
          <a:xfrm>
            <a:off x="0" y="-3"/>
            <a:ext cx="7772400" cy="1309986"/>
          </a:xfrm>
          <a:prstGeom prst="rect">
            <a:avLst/>
          </a:prstGeom>
          <a:solidFill>
            <a:srgbClr val="2D3987"/>
          </a:solidFill>
          <a:ln w="12700">
            <a:noFill/>
          </a:ln>
          <a:effectLst/>
        </p:spPr>
        <p:txBody>
          <a:bodyPr lIns="66960" tIns="45000" rIns="6696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endParaRPr kumimoji="0" lang="en-PH" sz="2640" b="0" i="0" u="none" strike="noStrike" kern="0" cap="none" spc="-1"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endParaRPr>
          </a:p>
        </p:txBody>
      </p:sp>
      <p:pic>
        <p:nvPicPr>
          <p:cNvPr id="157" name="Picture 88">
            <a:extLst>
              <a:ext uri="{FF2B5EF4-FFF2-40B4-BE49-F238E27FC236}">
                <a16:creationId xmlns:a16="http://schemas.microsoft.com/office/drawing/2014/main" id="{39FC0605-3EFF-154E-6D3E-AC0CDE0D48FC}"/>
              </a:ext>
            </a:extLst>
          </p:cNvPr>
          <p:cNvPicPr/>
          <p:nvPr/>
        </p:nvPicPr>
        <p:blipFill>
          <a:blip r:embed="rId11"/>
          <a:stretch/>
        </p:blipFill>
        <p:spPr>
          <a:xfrm>
            <a:off x="172607" y="144281"/>
            <a:ext cx="1618094" cy="780580"/>
          </a:xfrm>
          <a:prstGeom prst="rect">
            <a:avLst/>
          </a:prstGeom>
          <a:ln w="0">
            <a:noFill/>
          </a:ln>
        </p:spPr>
      </p:pic>
      <p:sp>
        <p:nvSpPr>
          <p:cNvPr id="176" name="TextBox 175">
            <a:extLst>
              <a:ext uri="{FF2B5EF4-FFF2-40B4-BE49-F238E27FC236}">
                <a16:creationId xmlns:a16="http://schemas.microsoft.com/office/drawing/2014/main" id="{21F807F5-B694-D22A-6639-DD5E94A079CE}"/>
              </a:ext>
            </a:extLst>
          </p:cNvPr>
          <p:cNvSpPr txBox="1"/>
          <p:nvPr/>
        </p:nvSpPr>
        <p:spPr>
          <a:xfrm>
            <a:off x="76201" y="1037483"/>
            <a:ext cx="1966912" cy="215444"/>
          </a:xfrm>
          <a:prstGeom prst="rect">
            <a:avLst/>
          </a:prstGeom>
          <a:noFill/>
        </p:spPr>
        <p:txBody>
          <a:bodyPr wrap="square">
            <a:spAutoFit/>
          </a:bodyPr>
          <a:lstStyle/>
          <a:p>
            <a:r>
              <a:rPr lang="en-US" sz="800" b="1" dirty="0">
                <a:solidFill>
                  <a:schemeClr val="bg1"/>
                </a:solidFill>
                <a:latin typeface="Arial" panose="020B0604020202020204" pitchFamily="34" charset="0"/>
                <a:cs typeface="Arial" panose="020B0604020202020204" pitchFamily="34" charset="0"/>
              </a:rPr>
              <a:t>EB5Investments.com • EB5AN.com </a:t>
            </a:r>
            <a:endParaRPr lang="en-US" sz="800" dirty="0">
              <a:solidFill>
                <a:schemeClr val="bg1"/>
              </a:solidFill>
              <a:latin typeface="Arial" panose="020B0604020202020204" pitchFamily="34" charset="0"/>
              <a:cs typeface="Arial" panose="020B0604020202020204" pitchFamily="34" charset="0"/>
            </a:endParaRPr>
          </a:p>
        </p:txBody>
      </p:sp>
      <p:sp>
        <p:nvSpPr>
          <p:cNvPr id="175" name="Rectangle 174">
            <a:extLst>
              <a:ext uri="{FF2B5EF4-FFF2-40B4-BE49-F238E27FC236}">
                <a16:creationId xmlns:a16="http://schemas.microsoft.com/office/drawing/2014/main" id="{70A8D532-DCAF-EA3A-1028-A63495CE50D6}"/>
              </a:ext>
            </a:extLst>
          </p:cNvPr>
          <p:cNvSpPr/>
          <p:nvPr/>
        </p:nvSpPr>
        <p:spPr>
          <a:xfrm>
            <a:off x="1901952" y="245831"/>
            <a:ext cx="5766991" cy="769441"/>
          </a:xfrm>
          <a:prstGeom prst="rect">
            <a:avLst/>
          </a:prstGeom>
        </p:spPr>
        <p:txBody>
          <a:bodyPr wrap="square" lIns="0" tIns="0" rIns="0" bIns="0" anchor="ctr">
            <a:spAutoFit/>
          </a:bodyPr>
          <a:lstStyle/>
          <a:p>
            <a:pPr algn="ctr"/>
            <a:r>
              <a:rPr lang="vi-VN" sz="1250" b="1" dirty="0">
                <a:solidFill>
                  <a:schemeClr val="bg1"/>
                </a:solidFill>
                <a:latin typeface="Arial" panose="020B0604020202020204" pitchFamily="34" charset="0"/>
                <a:cs typeface="Arial" panose="020B0604020202020204" pitchFamily="34" charset="0"/>
              </a:rPr>
              <a:t>EB5AN là công ty quản lý quỹ đầu tư EB-5 hàng đầu, cũng là công ty vận hành trung tâm vùng chỉ định được USCIS (Sở Di Trú Mỹ) cấp phép, và cũng là công ty tư vấn. EB5AN giúp các nhà đầu tư nước ngoài có được quyền thường trú tại Mỹ thông qua khoản đầu tư</a:t>
            </a:r>
            <a:r>
              <a:rPr lang="en-US" sz="1250" b="1" dirty="0">
                <a:solidFill>
                  <a:schemeClr val="bg1"/>
                </a:solidFill>
                <a:latin typeface="Arial" panose="020B0604020202020204" pitchFamily="34" charset="0"/>
                <a:cs typeface="Arial" panose="020B0604020202020204" pitchFamily="34" charset="0"/>
              </a:rPr>
              <a:t>. </a:t>
            </a:r>
            <a:endParaRPr lang="en-US" sz="1250" dirty="0">
              <a:solidFill>
                <a:schemeClr val="bg1"/>
              </a:solidFill>
              <a:latin typeface="Arial" panose="020B0604020202020204" pitchFamily="34" charset="0"/>
              <a:cs typeface="Arial" panose="020B0604020202020204" pitchFamily="34" charset="0"/>
            </a:endParaRPr>
          </a:p>
        </p:txBody>
      </p:sp>
      <p:sp>
        <p:nvSpPr>
          <p:cNvPr id="167" name="Rectangle">
            <a:extLst>
              <a:ext uri="{FF2B5EF4-FFF2-40B4-BE49-F238E27FC236}">
                <a16:creationId xmlns:a16="http://schemas.microsoft.com/office/drawing/2014/main" id="{2FF6EE2B-E49D-33EA-5857-49281FDD92AD}"/>
              </a:ext>
            </a:extLst>
          </p:cNvPr>
          <p:cNvSpPr/>
          <p:nvPr/>
        </p:nvSpPr>
        <p:spPr>
          <a:xfrm>
            <a:off x="2666906" y="5200117"/>
            <a:ext cx="5000291" cy="3415593"/>
          </a:xfrm>
          <a:prstGeom prst="rect">
            <a:avLst/>
          </a:prstGeom>
          <a:solidFill>
            <a:srgbClr val="2B347F"/>
          </a:solidFill>
          <a:ln w="12700" cap="flat">
            <a:noFill/>
            <a:miter lim="400000"/>
          </a:ln>
          <a:effectLst/>
        </p:spPr>
        <p:txBody>
          <a:bodyPr wrap="square" lIns="45719" tIns="45719" rIns="45719" bIns="45719" numCol="1" anchor="ctr">
            <a:noAutofit/>
          </a:bodyPr>
          <a:lstStyle/>
          <a:p>
            <a:pPr algn="ctr" defTabSz="1217100"/>
            <a:endParaRPr lang="en-US" sz="1600" b="1" dirty="0">
              <a:solidFill>
                <a:srgbClr val="FFFFFF"/>
              </a:solidFill>
              <a:latin typeface="Arial" panose="020B0604020202020204" pitchFamily="34" charset="0"/>
              <a:cs typeface="Arial" panose="020B0604020202020204" pitchFamily="34" charset="0"/>
            </a:endParaRPr>
          </a:p>
        </p:txBody>
      </p:sp>
      <p:graphicFrame>
        <p:nvGraphicFramePr>
          <p:cNvPr id="226" name="Table 14">
            <a:extLst>
              <a:ext uri="{FF2B5EF4-FFF2-40B4-BE49-F238E27FC236}">
                <a16:creationId xmlns:a16="http://schemas.microsoft.com/office/drawing/2014/main" id="{D2CC5493-D486-7017-3C22-6BA4A1542C48}"/>
              </a:ext>
            </a:extLst>
          </p:cNvPr>
          <p:cNvGraphicFramePr>
            <a:graphicFrameLocks noGrp="1"/>
          </p:cNvGraphicFramePr>
          <p:nvPr>
            <p:extLst>
              <p:ext uri="{D42A27DB-BD31-4B8C-83A1-F6EECF244321}">
                <p14:modId xmlns:p14="http://schemas.microsoft.com/office/powerpoint/2010/main" val="3952091330"/>
              </p:ext>
            </p:extLst>
          </p:nvPr>
        </p:nvGraphicFramePr>
        <p:xfrm>
          <a:off x="2666905" y="1828800"/>
          <a:ext cx="5000291" cy="3364992"/>
        </p:xfrm>
        <a:graphic>
          <a:graphicData uri="http://schemas.openxmlformats.org/drawingml/2006/table">
            <a:tbl>
              <a:tblPr firstRow="1" bandRow="1">
                <a:tableStyleId>{5C22544A-7EE6-4342-B048-85BDC9FD1C3A}</a:tableStyleId>
              </a:tblPr>
              <a:tblGrid>
                <a:gridCol w="5000291">
                  <a:extLst>
                    <a:ext uri="{9D8B030D-6E8A-4147-A177-3AD203B41FA5}">
                      <a16:colId xmlns:a16="http://schemas.microsoft.com/office/drawing/2014/main" val="4003071032"/>
                    </a:ext>
                  </a:extLst>
                </a:gridCol>
              </a:tblGrid>
              <a:tr h="220337">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Arial" panose="020B0604020202020204" pitchFamily="34" charset="0"/>
                          <a:cs typeface="Arial" panose="020B0604020202020204" pitchFamily="34" charset="0"/>
                        </a:rPr>
                        <a:t>Phương Pháp Đầu Tư Có Tổ Chức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61368378"/>
                  </a:ext>
                </a:extLst>
              </a:tr>
              <a:tr h="2969065">
                <a:tc>
                  <a:txBody>
                    <a:bodyPr/>
                    <a:lstStyle/>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Phương pháp đầu tư của EB5AN là xác định các dự án phát triển bất động sản có chất lượng chuẩn mực cấp tổ chức, đáp ứng những tiêu chí thẩm định nội bộ nghiêm ngặt của công ty cả về rủi ro về mặt định cư lẫn rủi ro về mặt tài chính</a:t>
                      </a:r>
                      <a:r>
                        <a:rPr lang="en-US" sz="800" b="0" dirty="0">
                          <a:solidFill>
                            <a:schemeClr val="tx1"/>
                          </a:solidFill>
                          <a:latin typeface="Arial" panose="020B0604020202020204" pitchFamily="34" charset="0"/>
                          <a:cs typeface="Arial" panose="020B0604020202020204" pitchFamily="34" charset="0"/>
                        </a:rPr>
                        <a:t>. </a:t>
                      </a:r>
                    </a:p>
                    <a:p>
                      <a:pPr algn="l">
                        <a:lnSpc>
                          <a:spcPct val="100000"/>
                        </a:lnSpc>
                        <a:spcAft>
                          <a:spcPts val="0"/>
                        </a:spcAft>
                      </a:pPr>
                      <a:endParaRPr lang="en-US" sz="700" b="0" dirty="0">
                        <a:solidFill>
                          <a:schemeClr val="tx1"/>
                        </a:solidFill>
                        <a:latin typeface="Arial" panose="020B0604020202020204" pitchFamily="34" charset="0"/>
                        <a:cs typeface="Arial" panose="020B0604020202020204" pitchFamily="34" charset="0"/>
                      </a:endParaRP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Các dự án do EB5AN quản lý được thiết kế sao cho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không phụ thuộc vào bất kỳ mức vốn EB-5 tối thiểu nào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để có thể hoàn thành. Ngoài ra, EB5AN ưu tiên đầu tư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vào những dự án đã tạo ra việc làm EB-5 cho nhà đầu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tư, cũng như các dự án được tính toán sẽ tạo ra số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lượng việc làm trên mỗi nhà đầu tư vượt xa mức yêu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cầu của chương trình EB-5</a:t>
                      </a:r>
                      <a:r>
                        <a:rPr lang="en-US" sz="800" b="0" dirty="0">
                          <a:solidFill>
                            <a:schemeClr val="tx1"/>
                          </a:solidFill>
                          <a:latin typeface="Arial" panose="020B0604020202020204" pitchFamily="34" charset="0"/>
                          <a:cs typeface="Arial" panose="020B0604020202020204" pitchFamily="34" charset="0"/>
                        </a:rPr>
                        <a:t>.</a:t>
                      </a:r>
                    </a:p>
                    <a:p>
                      <a:pPr algn="l">
                        <a:spcAft>
                          <a:spcPts val="0"/>
                        </a:spcAft>
                      </a:pPr>
                      <a:endParaRPr lang="en-US" sz="800" b="0" dirty="0">
                        <a:solidFill>
                          <a:schemeClr val="tx1"/>
                        </a:solidFill>
                        <a:latin typeface="Arial" panose="020B0604020202020204" pitchFamily="34" charset="0"/>
                        <a:cs typeface="Arial" panose="020B0604020202020204" pitchFamily="34" charset="0"/>
                      </a:endParaRPr>
                    </a:p>
                    <a:p>
                      <a:pPr algn="l">
                        <a:spcAft>
                          <a:spcPts val="0"/>
                        </a:spcAft>
                      </a:pPr>
                      <a:r>
                        <a:rPr lang="vi-VN" sz="800" b="0" dirty="0">
                          <a:solidFill>
                            <a:schemeClr val="tx1"/>
                          </a:solidFill>
                          <a:latin typeface="Arial" panose="020B0604020202020204" pitchFamily="34" charset="0"/>
                          <a:cs typeface="Arial" panose="020B0604020202020204" pitchFamily="34" charset="0"/>
                        </a:rPr>
                        <a:t>Các nhà sáng lập của EB5AN có bằng cấp từ Đại học </a:t>
                      </a:r>
                    </a:p>
                    <a:p>
                      <a:pPr algn="l">
                        <a:spcAft>
                          <a:spcPts val="0"/>
                        </a:spcAft>
                      </a:pPr>
                      <a:r>
                        <a:rPr lang="vi-VN" sz="800" b="0" dirty="0">
                          <a:solidFill>
                            <a:schemeClr val="tx1"/>
                          </a:solidFill>
                          <a:latin typeface="Arial" panose="020B0604020202020204" pitchFamily="34" charset="0"/>
                          <a:cs typeface="Arial" panose="020B0604020202020204" pitchFamily="34" charset="0"/>
                        </a:rPr>
                        <a:t>Yale, Stanford và UNC Chapel Hill, từng làm việc tại </a:t>
                      </a:r>
                    </a:p>
                    <a:p>
                      <a:pPr algn="l">
                        <a:spcAft>
                          <a:spcPts val="0"/>
                        </a:spcAft>
                      </a:pPr>
                      <a:r>
                        <a:rPr lang="vi-VN" sz="800" b="0" dirty="0">
                          <a:solidFill>
                            <a:schemeClr val="tx1"/>
                          </a:solidFill>
                          <a:latin typeface="Arial" panose="020B0604020202020204" pitchFamily="34" charset="0"/>
                          <a:cs typeface="Arial" panose="020B0604020202020204" pitchFamily="34" charset="0"/>
                        </a:rPr>
                        <a:t>những công ty tư vấn và đầu tư danh tiếng hàng đầu </a:t>
                      </a:r>
                    </a:p>
                    <a:p>
                      <a:pPr algn="l">
                        <a:spcAft>
                          <a:spcPts val="0"/>
                        </a:spcAft>
                      </a:pPr>
                      <a:r>
                        <a:rPr lang="vi-VN" sz="800" b="0" dirty="0">
                          <a:solidFill>
                            <a:schemeClr val="tx1"/>
                          </a:solidFill>
                          <a:latin typeface="Arial" panose="020B0604020202020204" pitchFamily="34" charset="0"/>
                          <a:cs typeface="Arial" panose="020B0604020202020204" pitchFamily="34" charset="0"/>
                        </a:rPr>
                        <a:t>như Boston Consulting Group (BCG) và AEA Investors</a:t>
                      </a:r>
                      <a:r>
                        <a:rPr lang="en-US" sz="800" b="0" dirty="0">
                          <a:solidFill>
                            <a:schemeClr val="tx1"/>
                          </a:solidFill>
                          <a:latin typeface="Arial" panose="020B0604020202020204" pitchFamily="34" charset="0"/>
                          <a:cs typeface="Arial" panose="020B0604020202020204" pitchFamily="34" charset="0"/>
                        </a:rPr>
                        <a:t>.</a:t>
                      </a:r>
                    </a:p>
                    <a:p>
                      <a:pPr algn="l">
                        <a:lnSpc>
                          <a:spcPct val="100000"/>
                        </a:lnSpc>
                        <a:spcAft>
                          <a:spcPts val="0"/>
                        </a:spcAft>
                      </a:pPr>
                      <a:endParaRPr lang="en-US" sz="700" b="0" dirty="0">
                        <a:solidFill>
                          <a:schemeClr val="tx1"/>
                        </a:solidFill>
                        <a:latin typeface="Arial" panose="020B0604020202020204" pitchFamily="34" charset="0"/>
                        <a:cs typeface="Arial" panose="020B0604020202020204" pitchFamily="34" charset="0"/>
                      </a:endParaRP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EB5AN hợp tác với nhiều công ty phát triển bất động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sản hàng đầu, trong đó có Kolter—một trong những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nhà phát triển bất động sản tư nhân lớn nhất tại Hoa</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Kỳ. Từ năm 1997, Kolter đã đầu tư vào các dự án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có tổng giá trị dự kiến trên 30 tỷ đô, hoàn thành hơn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100 dự án nhà ở, bàn giao trên 27.000 căn nhà,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và chưa từng thất bại trong việc hoàn trả khoản vay. </a:t>
                      </a:r>
                    </a:p>
                    <a:p>
                      <a:pPr marL="0" marR="0" indent="0" algn="l" defTabSz="582930" rtl="0" eaLnBrk="1" fontAlgn="auto" latinLnBrk="0" hangingPunct="1">
                        <a:lnSpc>
                          <a:spcPct val="100000"/>
                        </a:lnSpc>
                        <a:spcBef>
                          <a:spcPts val="0"/>
                        </a:spcBef>
                        <a:spcAft>
                          <a:spcPts val="0"/>
                        </a:spcAft>
                        <a:buClrTx/>
                        <a:buSzTx/>
                        <a:buFontTx/>
                        <a:buNone/>
                        <a:tabLst/>
                        <a:defRPr/>
                      </a:pPr>
                      <a:r>
                        <a:rPr lang="vi-VN" sz="800" b="0" dirty="0">
                          <a:solidFill>
                            <a:schemeClr val="tx1"/>
                          </a:solidFill>
                          <a:latin typeface="Arial" panose="020B0604020202020204" pitchFamily="34" charset="0"/>
                          <a:cs typeface="Arial" panose="020B0604020202020204" pitchFamily="34" charset="0"/>
                        </a:rPr>
                        <a:t>EB5AN độc lập 100% với Kolter</a:t>
                      </a:r>
                      <a:r>
                        <a:rPr lang="en-US" sz="800" b="0" dirty="0">
                          <a:solidFill>
                            <a:schemeClr val="tx1"/>
                          </a:solidFill>
                          <a:latin typeface="Arial" panose="020B0604020202020204" pitchFamily="34" charset="0"/>
                          <a:cs typeface="Arial" panose="020B0604020202020204" pitchFamily="34" charset="0"/>
                        </a:rPr>
                        <a:t>.</a:t>
                      </a:r>
                    </a:p>
                  </a:txBody>
                  <a:tcPr marL="45720" marR="45720"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bl>
          </a:graphicData>
        </a:graphic>
      </p:graphicFrame>
      <p:graphicFrame>
        <p:nvGraphicFramePr>
          <p:cNvPr id="227" name="Table 14">
            <a:extLst>
              <a:ext uri="{FF2B5EF4-FFF2-40B4-BE49-F238E27FC236}">
                <a16:creationId xmlns:a16="http://schemas.microsoft.com/office/drawing/2014/main" id="{5C111B6C-A5B9-1CB4-6EF5-DF56C813EF00}"/>
              </a:ext>
            </a:extLst>
          </p:cNvPr>
          <p:cNvGraphicFramePr>
            <a:graphicFrameLocks noGrp="1"/>
          </p:cNvGraphicFramePr>
          <p:nvPr>
            <p:extLst>
              <p:ext uri="{D42A27DB-BD31-4B8C-83A1-F6EECF244321}">
                <p14:modId xmlns:p14="http://schemas.microsoft.com/office/powerpoint/2010/main" val="1085948892"/>
              </p:ext>
            </p:extLst>
          </p:nvPr>
        </p:nvGraphicFramePr>
        <p:xfrm>
          <a:off x="103354" y="5646342"/>
          <a:ext cx="2460199" cy="2969367"/>
        </p:xfrm>
        <a:graphic>
          <a:graphicData uri="http://schemas.openxmlformats.org/drawingml/2006/table">
            <a:tbl>
              <a:tblPr firstRow="1" bandRow="1">
                <a:tableStyleId>{5C22544A-7EE6-4342-B048-85BDC9FD1C3A}</a:tableStyleId>
              </a:tblPr>
              <a:tblGrid>
                <a:gridCol w="2460199">
                  <a:extLst>
                    <a:ext uri="{9D8B030D-6E8A-4147-A177-3AD203B41FA5}">
                      <a16:colId xmlns:a16="http://schemas.microsoft.com/office/drawing/2014/main" val="4003071032"/>
                    </a:ext>
                  </a:extLst>
                </a:gridCol>
              </a:tblGrid>
              <a:tr h="231098">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50" b="1" dirty="0">
                          <a:solidFill>
                            <a:schemeClr val="bg1"/>
                          </a:solidFill>
                          <a:latin typeface="Arial" panose="020B0604020202020204" pitchFamily="34" charset="0"/>
                          <a:cs typeface="Arial" panose="020B0604020202020204" pitchFamily="34" charset="0"/>
                        </a:rPr>
                        <a:t>EB5AN dẫn đầu ngành EB-5 dự án nông thôn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61368378"/>
                  </a:ext>
                </a:extLst>
              </a:tr>
              <a:tr h="2738269">
                <a:tc>
                  <a:txBody>
                    <a:bodyPr/>
                    <a:lstStyle/>
                    <a:p>
                      <a:pPr algn="l">
                        <a:spcAft>
                          <a:spcPts val="0"/>
                        </a:spcAft>
                      </a:pPr>
                      <a:endParaRPr lang="en-US" sz="800" b="0" dirty="0">
                        <a:solidFill>
                          <a:schemeClr val="tx1"/>
                        </a:solidFill>
                        <a:latin typeface="Arial" panose="020B0604020202020204" pitchFamily="34" charset="0"/>
                        <a:cs typeface="Arial" panose="020B0604020202020204" pitchFamily="34" charset="0"/>
                      </a:endParaRPr>
                    </a:p>
                  </a:txBody>
                  <a:tcPr marL="45720" marR="45720"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bl>
          </a:graphicData>
        </a:graphic>
      </p:graphicFrame>
      <p:sp>
        <p:nvSpPr>
          <p:cNvPr id="256" name="Rectangle 255">
            <a:extLst>
              <a:ext uri="{FF2B5EF4-FFF2-40B4-BE49-F238E27FC236}">
                <a16:creationId xmlns:a16="http://schemas.microsoft.com/office/drawing/2014/main" id="{2E210D68-5F59-92CD-70CE-75FED5579F1E}"/>
              </a:ext>
            </a:extLst>
          </p:cNvPr>
          <p:cNvSpPr/>
          <p:nvPr/>
        </p:nvSpPr>
        <p:spPr>
          <a:xfrm>
            <a:off x="107952" y="8689577"/>
            <a:ext cx="7559246" cy="107722"/>
          </a:xfrm>
          <a:prstGeom prst="rect">
            <a:avLst/>
          </a:prstGeom>
        </p:spPr>
        <p:txBody>
          <a:bodyPr wrap="square" lIns="0" tIns="0" rIns="0" bIns="0">
            <a:spAutoFit/>
          </a:bodyPr>
          <a:lstStyle/>
          <a:p>
            <a:pPr marL="76200" indent="-76200">
              <a:spcAft>
                <a:spcPts val="100"/>
              </a:spcAft>
              <a:tabLst>
                <a:tab pos="180975" algn="l"/>
              </a:tabLst>
            </a:pPr>
            <a:r>
              <a:rPr lang="vi-VN" sz="700" b="1" dirty="0">
                <a:solidFill>
                  <a:schemeClr val="bg1"/>
                </a:solidFill>
                <a:latin typeface="Arial" panose="020B0604020202020204" pitchFamily="34" charset="0"/>
                <a:cs typeface="Arial" panose="020B0604020202020204" pitchFamily="34" charset="0"/>
              </a:rPr>
              <a:t>Mọi thống kê và số liệu được tham chiếu ở đây đều tính đến T8/2025.</a:t>
            </a:r>
            <a:endParaRPr lang="en-US" sz="700" b="1" dirty="0">
              <a:solidFill>
                <a:schemeClr val="bg1"/>
              </a:solidFill>
              <a:latin typeface="Arial" panose="020B0604020202020204" pitchFamily="34" charset="0"/>
              <a:cs typeface="Arial" panose="020B0604020202020204" pitchFamily="34" charset="0"/>
            </a:endParaRPr>
          </a:p>
        </p:txBody>
      </p:sp>
      <p:sp>
        <p:nvSpPr>
          <p:cNvPr id="259" name="Title 2">
            <a:extLst>
              <a:ext uri="{FF2B5EF4-FFF2-40B4-BE49-F238E27FC236}">
                <a16:creationId xmlns:a16="http://schemas.microsoft.com/office/drawing/2014/main" id="{05297DB1-D2BA-24D1-8770-175EDB7DF911}"/>
              </a:ext>
            </a:extLst>
          </p:cNvPr>
          <p:cNvSpPr txBox="1"/>
          <p:nvPr/>
        </p:nvSpPr>
        <p:spPr>
          <a:xfrm>
            <a:off x="1666047" y="9504484"/>
            <a:ext cx="2115165"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defTabSz="914400">
              <a:defRPr b="1">
                <a:solidFill>
                  <a:srgbClr val="FFFFFF"/>
                </a:solidFill>
              </a:defRPr>
            </a:lvl1pPr>
          </a:lstStyle>
          <a:p>
            <a:pPr>
              <a:spcAft>
                <a:spcPts val="200"/>
              </a:spcAft>
            </a:pPr>
            <a:r>
              <a:rPr sz="1200" dirty="0">
                <a:latin typeface="Arial" panose="020B0604020202020204" pitchFamily="34" charset="0"/>
                <a:cs typeface="Arial" panose="020B0604020202020204" pitchFamily="34" charset="0"/>
              </a:rPr>
              <a:t>Samuel B. Silverman</a:t>
            </a:r>
            <a:endParaRPr lang="en-US" sz="1200" dirty="0">
              <a:latin typeface="Arial" panose="020B0604020202020204" pitchFamily="34" charset="0"/>
              <a:cs typeface="Arial" panose="020B0604020202020204" pitchFamily="34" charset="0"/>
            </a:endParaRPr>
          </a:p>
          <a:p>
            <a:pPr>
              <a:spcAft>
                <a:spcPts val="200"/>
              </a:spcAft>
            </a:pPr>
            <a:r>
              <a:rPr lang="en-US" sz="1000" b="0" dirty="0">
                <a:latin typeface="Arial" panose="020B0604020202020204" pitchFamily="34" charset="0"/>
                <a:cs typeface="Arial" panose="020B0604020202020204" pitchFamily="34" charset="0"/>
              </a:rPr>
              <a:t>Nhà sáng lập và Giám đốc Điều hành</a:t>
            </a:r>
          </a:p>
          <a:p>
            <a:pPr>
              <a:spcAft>
                <a:spcPts val="200"/>
              </a:spcAft>
            </a:pPr>
            <a:endParaRPr sz="1000" b="0" dirty="0">
              <a:latin typeface="Arial" panose="020B0604020202020204" pitchFamily="34" charset="0"/>
              <a:cs typeface="Arial" panose="020B0604020202020204" pitchFamily="34" charset="0"/>
            </a:endParaRPr>
          </a:p>
        </p:txBody>
      </p:sp>
      <p:sp>
        <p:nvSpPr>
          <p:cNvPr id="260" name="Title 2">
            <a:extLst>
              <a:ext uri="{FF2B5EF4-FFF2-40B4-BE49-F238E27FC236}">
                <a16:creationId xmlns:a16="http://schemas.microsoft.com/office/drawing/2014/main" id="{C8726F4E-FA5C-C4D9-F5F2-0835CFDA5CD2}"/>
              </a:ext>
            </a:extLst>
          </p:cNvPr>
          <p:cNvSpPr txBox="1"/>
          <p:nvPr/>
        </p:nvSpPr>
        <p:spPr>
          <a:xfrm>
            <a:off x="5502605" y="9504484"/>
            <a:ext cx="2161844" cy="364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defTabSz="914400">
              <a:defRPr b="1">
                <a:solidFill>
                  <a:srgbClr val="FFFFFF"/>
                </a:solidFill>
              </a:defRPr>
            </a:lvl1pPr>
          </a:lstStyle>
          <a:p>
            <a:pPr>
              <a:spcAft>
                <a:spcPts val="200"/>
              </a:spcAft>
            </a:pPr>
            <a:r>
              <a:rPr sz="1200" dirty="0">
                <a:latin typeface="Arial" panose="020B0604020202020204" pitchFamily="34" charset="0"/>
                <a:cs typeface="Arial" panose="020B0604020202020204" pitchFamily="34" charset="0"/>
              </a:rPr>
              <a:t>Michael </a:t>
            </a:r>
            <a:r>
              <a:rPr lang="en-US" sz="1200" dirty="0">
                <a:latin typeface="Arial" panose="020B0604020202020204" pitchFamily="34" charset="0"/>
                <a:cs typeface="Arial" panose="020B0604020202020204" pitchFamily="34" charset="0"/>
              </a:rPr>
              <a:t>B. </a:t>
            </a:r>
            <a:r>
              <a:rPr sz="1200" dirty="0">
                <a:latin typeface="Arial" panose="020B0604020202020204" pitchFamily="34" charset="0"/>
                <a:cs typeface="Arial" panose="020B0604020202020204" pitchFamily="34" charset="0"/>
              </a:rPr>
              <a:t>Schoenfeld</a:t>
            </a:r>
            <a:endParaRPr lang="en-US" sz="1200" dirty="0">
              <a:latin typeface="Arial" panose="020B0604020202020204" pitchFamily="34" charset="0"/>
              <a:cs typeface="Arial" panose="020B0604020202020204" pitchFamily="34" charset="0"/>
            </a:endParaRPr>
          </a:p>
          <a:p>
            <a:pPr>
              <a:spcAft>
                <a:spcPts val="200"/>
              </a:spcAft>
            </a:pPr>
            <a:r>
              <a:rPr lang="en-US" sz="1000" b="0" dirty="0">
                <a:latin typeface="Arial" panose="020B0604020202020204" pitchFamily="34" charset="0"/>
                <a:cs typeface="Arial" panose="020B0604020202020204" pitchFamily="34" charset="0"/>
              </a:rPr>
              <a:t>Nhà sáng lập và Giám đốc Điều hành</a:t>
            </a:r>
          </a:p>
        </p:txBody>
      </p:sp>
      <p:sp>
        <p:nvSpPr>
          <p:cNvPr id="262" name="Straight Connector 261">
            <a:extLst>
              <a:ext uri="{FF2B5EF4-FFF2-40B4-BE49-F238E27FC236}">
                <a16:creationId xmlns:a16="http://schemas.microsoft.com/office/drawing/2014/main" id="{301674B2-8A5F-79AF-D639-C32D586743C4}"/>
              </a:ext>
            </a:extLst>
          </p:cNvPr>
          <p:cNvSpPr/>
          <p:nvPr/>
        </p:nvSpPr>
        <p:spPr>
          <a:xfrm>
            <a:off x="3882506" y="9343996"/>
            <a:ext cx="0" cy="685179"/>
          </a:xfrm>
          <a:prstGeom prst="line">
            <a:avLst/>
          </a:prstGeom>
          <a:ln w="25400" cap="rnd">
            <a:solidFill>
              <a:srgbClr val="FFFFFF"/>
            </a:solidFill>
            <a:prstDash val="sysDot"/>
          </a:ln>
        </p:spPr>
        <p:txBody>
          <a:bodyPr lIns="45719" rIns="45719"/>
          <a:lstStyle/>
          <a:p>
            <a:endParaRPr sz="800" dirty="0">
              <a:latin typeface="Arial" panose="020B0604020202020204" pitchFamily="34" charset="0"/>
              <a:cs typeface="Arial" panose="020B0604020202020204" pitchFamily="34" charset="0"/>
            </a:endParaRPr>
          </a:p>
        </p:txBody>
      </p:sp>
      <p:pic>
        <p:nvPicPr>
          <p:cNvPr id="261" name="Picture 11" descr="Picture 11">
            <a:extLst>
              <a:ext uri="{FF2B5EF4-FFF2-40B4-BE49-F238E27FC236}">
                <a16:creationId xmlns:a16="http://schemas.microsoft.com/office/drawing/2014/main" id="{394FA70A-266B-D7B8-4A78-9A72989B38F8}"/>
              </a:ext>
            </a:extLst>
          </p:cNvPr>
          <p:cNvPicPr>
            <a:picLocks noChangeAspect="1"/>
          </p:cNvPicPr>
          <p:nvPr/>
        </p:nvPicPr>
        <p:blipFill>
          <a:blip r:embed="rId12" cstate="print"/>
          <a:stretch>
            <a:fillRect/>
          </a:stretch>
        </p:blipFill>
        <p:spPr>
          <a:xfrm>
            <a:off x="107951" y="8797274"/>
            <a:ext cx="1480182" cy="1254165"/>
          </a:xfrm>
          <a:prstGeom prst="rect">
            <a:avLst/>
          </a:prstGeom>
          <a:ln w="12700">
            <a:miter lim="400000"/>
          </a:ln>
        </p:spPr>
      </p:pic>
      <p:pic>
        <p:nvPicPr>
          <p:cNvPr id="263" name="图片 3" descr="图片 3">
            <a:extLst>
              <a:ext uri="{FF2B5EF4-FFF2-40B4-BE49-F238E27FC236}">
                <a16:creationId xmlns:a16="http://schemas.microsoft.com/office/drawing/2014/main" id="{7A481AC5-4429-14D7-803F-DB00BE498C94}"/>
              </a:ext>
            </a:extLst>
          </p:cNvPr>
          <p:cNvPicPr>
            <a:picLocks noChangeAspect="1"/>
          </p:cNvPicPr>
          <p:nvPr/>
        </p:nvPicPr>
        <p:blipFill>
          <a:blip r:embed="rId13" cstate="print"/>
          <a:stretch>
            <a:fillRect/>
          </a:stretch>
        </p:blipFill>
        <p:spPr>
          <a:xfrm>
            <a:off x="4082636" y="8711502"/>
            <a:ext cx="1271190" cy="1339937"/>
          </a:xfrm>
          <a:prstGeom prst="rect">
            <a:avLst/>
          </a:prstGeom>
          <a:ln w="12700">
            <a:miter lim="400000"/>
          </a:ln>
        </p:spPr>
      </p:pic>
      <p:sp>
        <p:nvSpPr>
          <p:cNvPr id="298" name="Rectangle 297">
            <a:extLst>
              <a:ext uri="{FF2B5EF4-FFF2-40B4-BE49-F238E27FC236}">
                <a16:creationId xmlns:a16="http://schemas.microsoft.com/office/drawing/2014/main" id="{83A3F818-E926-DEE4-F138-F169E7A872F0}"/>
              </a:ext>
            </a:extLst>
          </p:cNvPr>
          <p:cNvSpPr/>
          <p:nvPr/>
        </p:nvSpPr>
        <p:spPr>
          <a:xfrm>
            <a:off x="5212617" y="5424444"/>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9" name="Rectangle 298">
            <a:extLst>
              <a:ext uri="{FF2B5EF4-FFF2-40B4-BE49-F238E27FC236}">
                <a16:creationId xmlns:a16="http://schemas.microsoft.com/office/drawing/2014/main" id="{A3356491-26C8-D878-8D2D-C879CA70FB04}"/>
              </a:ext>
            </a:extLst>
          </p:cNvPr>
          <p:cNvSpPr/>
          <p:nvPr/>
        </p:nvSpPr>
        <p:spPr>
          <a:xfrm>
            <a:off x="5212617" y="6218703"/>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300" name="Rectangle 299">
            <a:extLst>
              <a:ext uri="{FF2B5EF4-FFF2-40B4-BE49-F238E27FC236}">
                <a16:creationId xmlns:a16="http://schemas.microsoft.com/office/drawing/2014/main" id="{AF7119BA-54D5-FC20-A6C2-52E95DBE3891}"/>
              </a:ext>
            </a:extLst>
          </p:cNvPr>
          <p:cNvSpPr/>
          <p:nvPr/>
        </p:nvSpPr>
        <p:spPr>
          <a:xfrm>
            <a:off x="5212617" y="7012964"/>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301" name="Rectangle 300">
            <a:extLst>
              <a:ext uri="{FF2B5EF4-FFF2-40B4-BE49-F238E27FC236}">
                <a16:creationId xmlns:a16="http://schemas.microsoft.com/office/drawing/2014/main" id="{E1A68A2D-47C3-FBB8-6B44-2E23C7DF3453}"/>
              </a:ext>
            </a:extLst>
          </p:cNvPr>
          <p:cNvSpPr/>
          <p:nvPr/>
        </p:nvSpPr>
        <p:spPr>
          <a:xfrm>
            <a:off x="5212617" y="7807224"/>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68" name="Rectangle 267">
            <a:extLst>
              <a:ext uri="{FF2B5EF4-FFF2-40B4-BE49-F238E27FC236}">
                <a16:creationId xmlns:a16="http://schemas.microsoft.com/office/drawing/2014/main" id="{3FBF7049-A6AF-43A8-E297-2375C02E259E}"/>
              </a:ext>
            </a:extLst>
          </p:cNvPr>
          <p:cNvSpPr>
            <a:spLocks/>
          </p:cNvSpPr>
          <p:nvPr/>
        </p:nvSpPr>
        <p:spPr>
          <a:xfrm>
            <a:off x="5210174" y="5424444"/>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VUE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Sarasota</a:t>
            </a:r>
          </a:p>
        </p:txBody>
      </p:sp>
      <p:sp>
        <p:nvSpPr>
          <p:cNvPr id="270" name="Rectangle 269">
            <a:extLst>
              <a:ext uri="{FF2B5EF4-FFF2-40B4-BE49-F238E27FC236}">
                <a16:creationId xmlns:a16="http://schemas.microsoft.com/office/drawing/2014/main" id="{C6BA71C1-D458-781E-EE72-1F5604750A3A}"/>
              </a:ext>
            </a:extLst>
          </p:cNvPr>
          <p:cNvSpPr>
            <a:spLocks/>
          </p:cNvSpPr>
          <p:nvPr/>
        </p:nvSpPr>
        <p:spPr>
          <a:xfrm>
            <a:off x="5210174" y="6218703"/>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Rocky </a:t>
            </a:r>
          </a:p>
          <a:p>
            <a:pPr algn="ctr"/>
            <a:r>
              <a:rPr lang="en-US" sz="800" b="1" dirty="0">
                <a:solidFill>
                  <a:schemeClr val="accent3"/>
                </a:solidFill>
                <a:latin typeface="Arial" panose="020B0604020202020204" pitchFamily="34" charset="0"/>
                <a:cs typeface="Arial" panose="020B0604020202020204" pitchFamily="34" charset="0"/>
              </a:rPr>
              <a:t>River</a:t>
            </a:r>
          </a:p>
        </p:txBody>
      </p:sp>
      <p:sp>
        <p:nvSpPr>
          <p:cNvPr id="273" name="Rectangle 272">
            <a:extLst>
              <a:ext uri="{FF2B5EF4-FFF2-40B4-BE49-F238E27FC236}">
                <a16:creationId xmlns:a16="http://schemas.microsoft.com/office/drawing/2014/main" id="{5E6ABD7A-6A19-347E-5535-9853D314E6EF}"/>
              </a:ext>
            </a:extLst>
          </p:cNvPr>
          <p:cNvSpPr>
            <a:spLocks/>
          </p:cNvSpPr>
          <p:nvPr/>
        </p:nvSpPr>
        <p:spPr>
          <a:xfrm>
            <a:off x="5210174" y="7807224"/>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Saltaire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St. Petersburg</a:t>
            </a:r>
          </a:p>
        </p:txBody>
      </p:sp>
      <p:sp>
        <p:nvSpPr>
          <p:cNvPr id="274" name="Rectangle 273">
            <a:extLst>
              <a:ext uri="{FF2B5EF4-FFF2-40B4-BE49-F238E27FC236}">
                <a16:creationId xmlns:a16="http://schemas.microsoft.com/office/drawing/2014/main" id="{2A2B5509-527F-8B67-B8F7-1B62917A4551}"/>
              </a:ext>
            </a:extLst>
          </p:cNvPr>
          <p:cNvSpPr>
            <a:spLocks/>
          </p:cNvSpPr>
          <p:nvPr/>
        </p:nvSpPr>
        <p:spPr>
          <a:xfrm>
            <a:off x="5210174" y="7012964"/>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Hyatt Fort Lauderdale</a:t>
            </a:r>
          </a:p>
        </p:txBody>
      </p:sp>
      <p:sp>
        <p:nvSpPr>
          <p:cNvPr id="294" name="Rectangle 293">
            <a:extLst>
              <a:ext uri="{FF2B5EF4-FFF2-40B4-BE49-F238E27FC236}">
                <a16:creationId xmlns:a16="http://schemas.microsoft.com/office/drawing/2014/main" id="{4216E51D-B148-554B-886A-A14626FF9545}"/>
              </a:ext>
            </a:extLst>
          </p:cNvPr>
          <p:cNvSpPr/>
          <p:nvPr/>
        </p:nvSpPr>
        <p:spPr>
          <a:xfrm>
            <a:off x="2755403" y="5424444"/>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5" name="Rectangle 294">
            <a:extLst>
              <a:ext uri="{FF2B5EF4-FFF2-40B4-BE49-F238E27FC236}">
                <a16:creationId xmlns:a16="http://schemas.microsoft.com/office/drawing/2014/main" id="{20705FC4-3A55-39A8-4182-28F20CFF5EEB}"/>
              </a:ext>
            </a:extLst>
          </p:cNvPr>
          <p:cNvSpPr/>
          <p:nvPr/>
        </p:nvSpPr>
        <p:spPr>
          <a:xfrm>
            <a:off x="2755403" y="6218703"/>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6" name="Rectangle 295">
            <a:extLst>
              <a:ext uri="{FF2B5EF4-FFF2-40B4-BE49-F238E27FC236}">
                <a16:creationId xmlns:a16="http://schemas.microsoft.com/office/drawing/2014/main" id="{DBB9E6A1-A1DE-91D0-FCE9-A8E85391A639}"/>
              </a:ext>
            </a:extLst>
          </p:cNvPr>
          <p:cNvSpPr/>
          <p:nvPr/>
        </p:nvSpPr>
        <p:spPr>
          <a:xfrm>
            <a:off x="2755403" y="7012964"/>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7" name="Rectangle 296">
            <a:extLst>
              <a:ext uri="{FF2B5EF4-FFF2-40B4-BE49-F238E27FC236}">
                <a16:creationId xmlns:a16="http://schemas.microsoft.com/office/drawing/2014/main" id="{A61FF6CF-AFD4-A982-E84E-68F7671A2BBA}"/>
              </a:ext>
            </a:extLst>
          </p:cNvPr>
          <p:cNvSpPr/>
          <p:nvPr/>
        </p:nvSpPr>
        <p:spPr>
          <a:xfrm>
            <a:off x="2755403" y="7807224"/>
            <a:ext cx="882805" cy="715099"/>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66" name="Rectangle 265">
            <a:extLst>
              <a:ext uri="{FF2B5EF4-FFF2-40B4-BE49-F238E27FC236}">
                <a16:creationId xmlns:a16="http://schemas.microsoft.com/office/drawing/2014/main" id="{CB024C2C-5998-290D-88FF-2AE38AE4DE35}"/>
              </a:ext>
            </a:extLst>
          </p:cNvPr>
          <p:cNvSpPr>
            <a:spLocks/>
          </p:cNvSpPr>
          <p:nvPr/>
        </p:nvSpPr>
        <p:spPr>
          <a:xfrm>
            <a:off x="2752960" y="5424444"/>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Water Club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North Palm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Beach</a:t>
            </a:r>
          </a:p>
        </p:txBody>
      </p:sp>
      <p:sp>
        <p:nvSpPr>
          <p:cNvPr id="269" name="Rectangle 268">
            <a:extLst>
              <a:ext uri="{FF2B5EF4-FFF2-40B4-BE49-F238E27FC236}">
                <a16:creationId xmlns:a16="http://schemas.microsoft.com/office/drawing/2014/main" id="{10C3D2EF-9250-6D28-5E9E-85688523DA32}"/>
              </a:ext>
            </a:extLst>
          </p:cNvPr>
          <p:cNvSpPr>
            <a:spLocks/>
          </p:cNvSpPr>
          <p:nvPr/>
        </p:nvSpPr>
        <p:spPr>
          <a:xfrm>
            <a:off x="2752960" y="7807224"/>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Twin Lakes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Georgia </a:t>
            </a:r>
          </a:p>
        </p:txBody>
      </p:sp>
      <p:sp>
        <p:nvSpPr>
          <p:cNvPr id="271" name="Rectangle 270">
            <a:extLst>
              <a:ext uri="{FF2B5EF4-FFF2-40B4-BE49-F238E27FC236}">
                <a16:creationId xmlns:a16="http://schemas.microsoft.com/office/drawing/2014/main" id="{DD439887-18D9-BDEE-06D4-1E0EFB9A4A8D}"/>
              </a:ext>
            </a:extLst>
          </p:cNvPr>
          <p:cNvSpPr>
            <a:spLocks/>
          </p:cNvSpPr>
          <p:nvPr/>
        </p:nvSpPr>
        <p:spPr>
          <a:xfrm>
            <a:off x="2752960" y="6218703"/>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Hyatt Place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Boca Raton</a:t>
            </a:r>
          </a:p>
        </p:txBody>
      </p:sp>
      <p:sp>
        <p:nvSpPr>
          <p:cNvPr id="272" name="Rectangle 271">
            <a:extLst>
              <a:ext uri="{FF2B5EF4-FFF2-40B4-BE49-F238E27FC236}">
                <a16:creationId xmlns:a16="http://schemas.microsoft.com/office/drawing/2014/main" id="{B29DAD23-A1A0-811E-7826-40320D9FA5C4}"/>
              </a:ext>
            </a:extLst>
          </p:cNvPr>
          <p:cNvSpPr>
            <a:spLocks/>
          </p:cNvSpPr>
          <p:nvPr/>
        </p:nvSpPr>
        <p:spPr>
          <a:xfrm>
            <a:off x="2752961" y="7012964"/>
            <a:ext cx="867491" cy="717615"/>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The Mark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Sarasota</a:t>
            </a:r>
          </a:p>
        </p:txBody>
      </p:sp>
      <p:pic>
        <p:nvPicPr>
          <p:cNvPr id="267" name="Picture 266">
            <a:extLst>
              <a:ext uri="{FF2B5EF4-FFF2-40B4-BE49-F238E27FC236}">
                <a16:creationId xmlns:a16="http://schemas.microsoft.com/office/drawing/2014/main" id="{5B0D0863-9A70-9B69-EE42-15BA954A41B2}"/>
              </a:ext>
            </a:extLst>
          </p:cNvPr>
          <p:cNvPicPr>
            <a:picLocks noChangeAspect="1"/>
          </p:cNvPicPr>
          <p:nvPr/>
        </p:nvPicPr>
        <p:blipFill rotWithShape="1">
          <a:blip r:embed="rId14" cstate="print"/>
          <a:srcRect t="13144" r="762" b="2137"/>
          <a:stretch>
            <a:fillRect/>
          </a:stretch>
        </p:blipFill>
        <p:spPr>
          <a:xfrm>
            <a:off x="3615832" y="5424444"/>
            <a:ext cx="1504523" cy="717615"/>
          </a:xfrm>
          <a:prstGeom prst="rect">
            <a:avLst/>
          </a:prstGeom>
        </p:spPr>
      </p:pic>
      <p:pic>
        <p:nvPicPr>
          <p:cNvPr id="275" name="Picture 274">
            <a:extLst>
              <a:ext uri="{FF2B5EF4-FFF2-40B4-BE49-F238E27FC236}">
                <a16:creationId xmlns:a16="http://schemas.microsoft.com/office/drawing/2014/main" id="{AD86A6F7-3F41-E271-5F88-685846E25CB5}"/>
              </a:ext>
            </a:extLst>
          </p:cNvPr>
          <p:cNvPicPr>
            <a:picLocks noChangeAspect="1"/>
          </p:cNvPicPr>
          <p:nvPr/>
        </p:nvPicPr>
        <p:blipFill rotWithShape="1">
          <a:blip r:embed="rId15" cstate="print"/>
          <a:srcRect l="4594" t="31922" r="4850" b="8541"/>
          <a:stretch>
            <a:fillRect/>
          </a:stretch>
        </p:blipFill>
        <p:spPr>
          <a:xfrm>
            <a:off x="3615832" y="6218703"/>
            <a:ext cx="1504524" cy="715099"/>
          </a:xfrm>
          <a:prstGeom prst="rect">
            <a:avLst/>
          </a:prstGeom>
        </p:spPr>
      </p:pic>
      <p:pic>
        <p:nvPicPr>
          <p:cNvPr id="278" name="Picture 277">
            <a:extLst>
              <a:ext uri="{FF2B5EF4-FFF2-40B4-BE49-F238E27FC236}">
                <a16:creationId xmlns:a16="http://schemas.microsoft.com/office/drawing/2014/main" id="{FD0371F1-AD18-E592-201F-9A25CED6E5F4}"/>
              </a:ext>
            </a:extLst>
          </p:cNvPr>
          <p:cNvPicPr>
            <a:picLocks noChangeAspect="1"/>
          </p:cNvPicPr>
          <p:nvPr/>
        </p:nvPicPr>
        <p:blipFill rotWithShape="1">
          <a:blip r:embed="rId16" cstate="print"/>
          <a:srcRect l="4763" t="19795" r="4857" b="20477"/>
          <a:stretch>
            <a:fillRect/>
          </a:stretch>
        </p:blipFill>
        <p:spPr>
          <a:xfrm>
            <a:off x="3615832" y="7012964"/>
            <a:ext cx="1504524" cy="715099"/>
          </a:xfrm>
          <a:prstGeom prst="rect">
            <a:avLst/>
          </a:prstGeom>
        </p:spPr>
      </p:pic>
      <p:pic>
        <p:nvPicPr>
          <p:cNvPr id="282" name="Picture 281">
            <a:extLst>
              <a:ext uri="{FF2B5EF4-FFF2-40B4-BE49-F238E27FC236}">
                <a16:creationId xmlns:a16="http://schemas.microsoft.com/office/drawing/2014/main" id="{E32114B5-61FD-EAF6-2A9E-DF3606F9AB0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357" t="10881" r="2704" b="488"/>
          <a:stretch>
            <a:fillRect/>
          </a:stretch>
        </p:blipFill>
        <p:spPr>
          <a:xfrm>
            <a:off x="3615832" y="7807224"/>
            <a:ext cx="1504524" cy="717615"/>
          </a:xfrm>
          <a:prstGeom prst="rect">
            <a:avLst/>
          </a:prstGeom>
        </p:spPr>
      </p:pic>
      <p:graphicFrame>
        <p:nvGraphicFramePr>
          <p:cNvPr id="2" name="Table 14">
            <a:extLst>
              <a:ext uri="{FF2B5EF4-FFF2-40B4-BE49-F238E27FC236}">
                <a16:creationId xmlns:a16="http://schemas.microsoft.com/office/drawing/2014/main" id="{4B0CAF55-A053-E0DF-AC36-3129FAE5E4CF}"/>
              </a:ext>
            </a:extLst>
          </p:cNvPr>
          <p:cNvGraphicFramePr>
            <a:graphicFrameLocks noGrp="1"/>
          </p:cNvGraphicFramePr>
          <p:nvPr>
            <p:extLst>
              <p:ext uri="{D42A27DB-BD31-4B8C-83A1-F6EECF244321}">
                <p14:modId xmlns:p14="http://schemas.microsoft.com/office/powerpoint/2010/main" val="2292674839"/>
              </p:ext>
            </p:extLst>
          </p:nvPr>
        </p:nvGraphicFramePr>
        <p:xfrm>
          <a:off x="105200" y="1419657"/>
          <a:ext cx="2456506" cy="3915156"/>
        </p:xfrm>
        <a:graphic>
          <a:graphicData uri="http://schemas.openxmlformats.org/drawingml/2006/table">
            <a:tbl>
              <a:tblPr firstRow="1" bandRow="1">
                <a:tableStyleId>{5C22544A-7EE6-4342-B048-85BDC9FD1C3A}</a:tableStyleId>
              </a:tblPr>
              <a:tblGrid>
                <a:gridCol w="1925718">
                  <a:extLst>
                    <a:ext uri="{9D8B030D-6E8A-4147-A177-3AD203B41FA5}">
                      <a16:colId xmlns:a16="http://schemas.microsoft.com/office/drawing/2014/main" val="4003071032"/>
                    </a:ext>
                  </a:extLst>
                </a:gridCol>
                <a:gridCol w="530788">
                  <a:extLst>
                    <a:ext uri="{9D8B030D-6E8A-4147-A177-3AD203B41FA5}">
                      <a16:colId xmlns:a16="http://schemas.microsoft.com/office/drawing/2014/main" val="522944681"/>
                    </a:ext>
                  </a:extLst>
                </a:gridCol>
              </a:tblGrid>
              <a:tr h="88467">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900" b="1" i="0" u="none" strike="noStrike" cap="none" spc="0" baseline="0" dirty="0">
                          <a:solidFill>
                            <a:schemeClr val="bg1"/>
                          </a:solidFill>
                          <a:uFillTx/>
                          <a:latin typeface="Arial" panose="020B0604020202020204" pitchFamily="34" charset="0"/>
                          <a:ea typeface="+mn-ea"/>
                          <a:cs typeface="Arial" panose="020B0604020202020204" pitchFamily="34" charset="0"/>
                          <a:sym typeface="Arial"/>
                        </a:rPr>
                        <a:t>Tổng Quan Về Công Ty</a:t>
                      </a: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85168465"/>
                  </a:ext>
                </a:extLst>
              </a:tr>
              <a:tr h="88467">
                <a:tc>
                  <a:txBody>
                    <a:bodyPr/>
                    <a:lstStyle/>
                    <a:p>
                      <a:pPr algn="l"/>
                      <a:r>
                        <a:rPr lang="en-US" sz="800" b="0" dirty="0">
                          <a:solidFill>
                            <a:schemeClr val="tx1"/>
                          </a:solidFill>
                          <a:latin typeface="Arial" panose="020B0604020202020204" pitchFamily="34" charset="0"/>
                          <a:cs typeface="Arial" panose="020B0604020202020204" pitchFamily="34" charset="0"/>
                        </a:rPr>
                        <a:t>Năm thành lập</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2013</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88467">
                <a:tc>
                  <a:txBody>
                    <a:bodyPr/>
                    <a:lstStyle/>
                    <a:p>
                      <a:pPr algn="l"/>
                      <a:r>
                        <a:rPr lang="en-US" sz="800" dirty="0">
                          <a:solidFill>
                            <a:schemeClr val="tx1"/>
                          </a:solidFill>
                          <a:latin typeface="Arial" panose="020B0604020202020204" pitchFamily="34" charset="0"/>
                          <a:cs typeface="Arial" panose="020B0604020202020204" pitchFamily="34" charset="0"/>
                        </a:rPr>
                        <a:t>Tổng chi phí phát triển dự án</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&gt;7 tỷ đô</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7205024"/>
                  </a:ext>
                </a:extLst>
              </a:tr>
              <a:tr h="88467">
                <a:tc>
                  <a:txBody>
                    <a:bodyPr/>
                    <a:lstStyle/>
                    <a:p>
                      <a:pPr algn="l"/>
                      <a:r>
                        <a:rPr lang="en-US" sz="800" dirty="0">
                          <a:solidFill>
                            <a:schemeClr val="tx1"/>
                          </a:solidFill>
                          <a:latin typeface="Arial" panose="020B0604020202020204" pitchFamily="34" charset="0"/>
                          <a:cs typeface="Arial" panose="020B0604020202020204" pitchFamily="34" charset="0"/>
                        </a:rPr>
                        <a:t>Số việc làm EB-5 đã tạo ra</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&gt;28.000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6995104"/>
                  </a:ext>
                </a:extLst>
              </a:tr>
              <a:tr h="88467">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900" b="1" i="0" u="none" strike="noStrike" cap="none" spc="0" baseline="0" dirty="0">
                          <a:solidFill>
                            <a:schemeClr val="bg1"/>
                          </a:solidFill>
                          <a:uFillTx/>
                          <a:latin typeface="Arial" panose="020B0604020202020204" pitchFamily="34" charset="0"/>
                          <a:ea typeface="+mn-ea"/>
                          <a:cs typeface="Arial" panose="020B0604020202020204" pitchFamily="34" charset="0"/>
                          <a:sym typeface="Arial"/>
                        </a:rPr>
                        <a:t>Tổng Quan Về Danh Mục Dự Án</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SL</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694951299"/>
                  </a:ext>
                </a:extLst>
              </a:tr>
              <a:tr h="149478">
                <a:tc>
                  <a:txBody>
                    <a:bodyPr/>
                    <a:lstStyle/>
                    <a:p>
                      <a:pPr algn="l"/>
                      <a:r>
                        <a:rPr lang="en-US" sz="800" dirty="0">
                          <a:solidFill>
                            <a:schemeClr val="tx1"/>
                          </a:solidFill>
                          <a:latin typeface="Arial" panose="020B0604020202020204" pitchFamily="34" charset="0"/>
                          <a:cs typeface="Arial" panose="020B0604020202020204" pitchFamily="34" charset="0"/>
                        </a:rPr>
                        <a:t>Tổng số dự án (35 quỹ đầu tư tại 24 dự án phát triển bất động sản)</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24</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2059929"/>
                  </a:ext>
                </a:extLst>
              </a:tr>
              <a:tr h="88467">
                <a:tc>
                  <a:txBody>
                    <a:bodyPr/>
                    <a:lstStyle/>
                    <a:p>
                      <a:pPr algn="l"/>
                      <a:r>
                        <a:rPr lang="en-US" sz="800" dirty="0">
                          <a:solidFill>
                            <a:schemeClr val="tx1"/>
                          </a:solidFill>
                          <a:latin typeface="Arial" panose="020B0604020202020204" pitchFamily="34" charset="0"/>
                          <a:cs typeface="Arial" panose="020B0604020202020204" pitchFamily="34" charset="0"/>
                        </a:rPr>
                        <a:t>Tiền xây dựng</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1168"/>
                  </a:ext>
                </a:extLst>
              </a:tr>
              <a:tr h="88467">
                <a:tc>
                  <a:txBody>
                    <a:bodyPr/>
                    <a:lstStyle/>
                    <a:p>
                      <a:pPr algn="l"/>
                      <a:r>
                        <a:rPr lang="en-US" sz="800" dirty="0">
                          <a:solidFill>
                            <a:schemeClr val="tx1"/>
                          </a:solidFill>
                          <a:latin typeface="Arial" panose="020B0604020202020204" pitchFamily="34" charset="0"/>
                          <a:cs typeface="Arial" panose="020B0604020202020204" pitchFamily="34" charset="0"/>
                        </a:rPr>
                        <a:t>Đang xây dựng</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13 </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223742"/>
                  </a:ext>
                </a:extLst>
              </a:tr>
              <a:tr h="88467">
                <a:tc>
                  <a:txBody>
                    <a:bodyPr/>
                    <a:lstStyle/>
                    <a:p>
                      <a:pPr algn="l"/>
                      <a:r>
                        <a:rPr lang="en-US" sz="800" dirty="0">
                          <a:solidFill>
                            <a:schemeClr val="tx1"/>
                          </a:solidFill>
                          <a:latin typeface="Arial" panose="020B0604020202020204" pitchFamily="34" charset="0"/>
                          <a:cs typeface="Arial" panose="020B0604020202020204" pitchFamily="34" charset="0"/>
                        </a:rPr>
                        <a:t>Đã xây dựng xong</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3086611"/>
                  </a:ext>
                </a:extLst>
              </a:tr>
              <a:tr h="88467">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Arial" panose="020B0604020202020204" pitchFamily="34" charset="0"/>
                          <a:cs typeface="Arial" panose="020B0604020202020204" pitchFamily="34" charset="0"/>
                        </a:rPr>
                        <a:t>Hồ Sơ Thành Tích Dự Án</a:t>
                      </a:r>
                      <a:endParaRPr lang="en-US" sz="900" b="1" baseline="30000" dirty="0">
                        <a:solidFill>
                          <a:schemeClr val="bg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20981561"/>
                  </a:ext>
                </a:extLst>
              </a:tr>
              <a:tr h="149478">
                <a:tc>
                  <a:txBody>
                    <a:bodyPr/>
                    <a:lstStyle/>
                    <a:p>
                      <a:pPr algn="l"/>
                      <a:r>
                        <a:rPr lang="en-US" sz="800" b="0" dirty="0">
                          <a:solidFill>
                            <a:schemeClr val="tx1"/>
                          </a:solidFill>
                          <a:latin typeface="Arial" panose="020B0604020202020204" pitchFamily="34" charset="0"/>
                          <a:cs typeface="Arial" panose="020B0604020202020204" pitchFamily="34" charset="0"/>
                        </a:rPr>
                        <a:t>Tỷ lệ phê duyệt I-956F “Exemplar” </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1942389"/>
                  </a:ext>
                </a:extLst>
              </a:tr>
              <a:tr h="149478">
                <a:tc>
                  <a:txBody>
                    <a:bodyPr/>
                    <a:lstStyle/>
                    <a:p>
                      <a:pPr algn="l"/>
                      <a:r>
                        <a:rPr lang="en-US" sz="800" b="0" dirty="0">
                          <a:solidFill>
                            <a:schemeClr val="tx1"/>
                          </a:solidFill>
                          <a:latin typeface="Arial" panose="020B0604020202020204" pitchFamily="34" charset="0"/>
                          <a:cs typeface="Arial" panose="020B0604020202020204" pitchFamily="34" charset="0"/>
                        </a:rPr>
                        <a:t>Tỷ lệ phê duyệt I-526E – Phần dự án</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7343893"/>
                  </a:ext>
                </a:extLst>
              </a:tr>
              <a:tr h="88467">
                <a:tc gridSpan="2">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50" b="1" dirty="0">
                          <a:solidFill>
                            <a:schemeClr val="bg1"/>
                          </a:solidFill>
                          <a:latin typeface="Arial" panose="020B0604020202020204" pitchFamily="34" charset="0"/>
                          <a:cs typeface="Arial" panose="020B0604020202020204" pitchFamily="34" charset="0"/>
                        </a:rPr>
                        <a:t>Hồ Sơ Thành Tích Trung Tâm Vùng Chỉ Định</a:t>
                      </a:r>
                      <a:endParaRPr lang="en-US" sz="850" b="1" baseline="30000" dirty="0">
                        <a:solidFill>
                          <a:schemeClr val="bg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r"/>
                      <a:endParaRPr lang="en-US" sz="800" b="0" dirty="0">
                        <a:solidFill>
                          <a:schemeClr val="tx1"/>
                        </a:solidFill>
                        <a:latin typeface="Arial" panose="020B0604020202020204" pitchFamily="34" charset="0"/>
                        <a:cs typeface="Arial" panose="020B0604020202020204" pitchFamily="34" charset="0"/>
                      </a:endParaRPr>
                    </a:p>
                  </a:txBody>
                  <a:tcPr marL="45720" marR="0"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562877"/>
                  </a:ext>
                </a:extLst>
              </a:tr>
              <a:tr h="149478">
                <a:tc>
                  <a:txBody>
                    <a:bodyPr/>
                    <a:lstStyle/>
                    <a:p>
                      <a:pPr algn="l"/>
                      <a:r>
                        <a:rPr lang="en-US" sz="800" b="0" dirty="0">
                          <a:solidFill>
                            <a:schemeClr val="tx1"/>
                          </a:solidFill>
                          <a:latin typeface="Arial" panose="020B0604020202020204" pitchFamily="34" charset="0"/>
                          <a:cs typeface="Arial" panose="020B0604020202020204" pitchFamily="34" charset="0"/>
                        </a:rPr>
                        <a:t>Tỷ lệ phê duyệt I-956 cho trung tâm vùng chỉ định</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393684"/>
                  </a:ext>
                </a:extLst>
              </a:tr>
              <a:tr h="149478">
                <a:tc>
                  <a:txBody>
                    <a:bodyPr/>
                    <a:lstStyle/>
                    <a:p>
                      <a:pPr algn="l"/>
                      <a:r>
                        <a:rPr lang="en-US" sz="800" dirty="0">
                          <a:solidFill>
                            <a:schemeClr val="tx1"/>
                          </a:solidFill>
                          <a:latin typeface="Arial" panose="020B0604020202020204" pitchFamily="34" charset="0"/>
                          <a:cs typeface="Arial" panose="020B0604020202020204" pitchFamily="34" charset="0"/>
                        </a:rPr>
                        <a:t>Hồ sơ tuân thủ thường niên I-956G / Tình trạng hiện tại </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893220"/>
                  </a:ext>
                </a:extLst>
              </a:tr>
              <a:tr h="88467">
                <a:tc>
                  <a:txBody>
                    <a:bodyPr/>
                    <a:lstStyle/>
                    <a:p>
                      <a:pPr algn="l"/>
                      <a:r>
                        <a:rPr lang="en-US" sz="900" b="1" dirty="0">
                          <a:solidFill>
                            <a:schemeClr val="bg1"/>
                          </a:solidFill>
                          <a:latin typeface="Arial" panose="020B0604020202020204" pitchFamily="34" charset="0"/>
                          <a:cs typeface="Arial" panose="020B0604020202020204" pitchFamily="34" charset="0"/>
                        </a:rPr>
                        <a:t>Hồ Sơ Thành Tích Về Nhà Đầu Tư</a:t>
                      </a:r>
                      <a:endParaRPr lang="en-US" sz="900" b="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800" b="1" dirty="0">
                        <a:solidFill>
                          <a:srgbClr val="FF0000"/>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239287697"/>
                  </a:ext>
                </a:extLst>
              </a:tr>
              <a:tr h="88467">
                <a:tc>
                  <a:txBody>
                    <a:bodyPr/>
                    <a:lstStyle/>
                    <a:p>
                      <a:pPr algn="l"/>
                      <a:r>
                        <a:rPr lang="en-US" sz="800" b="0" dirty="0">
                          <a:solidFill>
                            <a:schemeClr val="tx1"/>
                          </a:solidFill>
                          <a:latin typeface="Arial" panose="020B0604020202020204" pitchFamily="34" charset="0"/>
                          <a:cs typeface="Arial" panose="020B0604020202020204" pitchFamily="34" charset="0"/>
                        </a:rPr>
                        <a:t>Nhà đầu tư EB-5 các dự án của EB5AN</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&gt;1.500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1646101"/>
                  </a:ext>
                </a:extLst>
              </a:tr>
              <a:tr h="149478">
                <a:tc>
                  <a:txBody>
                    <a:bodyPr/>
                    <a:lstStyle/>
                    <a:p>
                      <a:pPr algn="l"/>
                      <a:r>
                        <a:rPr lang="en-US" sz="800" dirty="0">
                          <a:solidFill>
                            <a:schemeClr val="tx1"/>
                          </a:solidFill>
                          <a:latin typeface="Arial" panose="020B0604020202020204" pitchFamily="34" charset="0"/>
                          <a:cs typeface="Arial" panose="020B0604020202020204" pitchFamily="34" charset="0"/>
                        </a:rPr>
                        <a:t>Số nhà đầu tư đáp ứng yêu cầu tạo việc làm tạo thời điểm nộp đơn I-829</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365639"/>
                  </a:ext>
                </a:extLst>
              </a:tr>
              <a:tr h="88467">
                <a:tc>
                  <a:txBody>
                    <a:bodyPr/>
                    <a:lstStyle/>
                    <a:p>
                      <a:pPr algn="l"/>
                      <a:r>
                        <a:rPr lang="en-US" sz="800" dirty="0">
                          <a:solidFill>
                            <a:schemeClr val="tx1"/>
                          </a:solidFill>
                          <a:latin typeface="Arial" panose="020B0604020202020204" pitchFamily="34" charset="0"/>
                          <a:cs typeface="Arial" panose="020B0604020202020204" pitchFamily="34" charset="0"/>
                        </a:rPr>
                        <a:t>Tỷ lệ phê duyệt I-829</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959652"/>
                  </a:ext>
                </a:extLst>
              </a:tr>
            </a:tbl>
          </a:graphicData>
        </a:graphic>
      </p:graphicFrame>
      <p:sp>
        <p:nvSpPr>
          <p:cNvPr id="11" name="TextBox 10">
            <a:extLst>
              <a:ext uri="{FF2B5EF4-FFF2-40B4-BE49-F238E27FC236}">
                <a16:creationId xmlns:a16="http://schemas.microsoft.com/office/drawing/2014/main" id="{47FF7CB7-9D15-1944-A83E-039C237E847C}"/>
              </a:ext>
            </a:extLst>
          </p:cNvPr>
          <p:cNvSpPr txBox="1"/>
          <p:nvPr/>
        </p:nvSpPr>
        <p:spPr>
          <a:xfrm>
            <a:off x="2592006" y="1355822"/>
            <a:ext cx="5538881" cy="361637"/>
          </a:xfrm>
          <a:prstGeom prst="rect">
            <a:avLst/>
          </a:prstGeom>
          <a:noFill/>
        </p:spPr>
        <p:txBody>
          <a:bodyPr wrap="square">
            <a:spAutoFit/>
          </a:bodyPr>
          <a:lstStyle/>
          <a:p>
            <a:r>
              <a:rPr lang="en-US" sz="1750" b="1" dirty="0">
                <a:solidFill>
                  <a:schemeClr val="bg1"/>
                </a:solidFill>
                <a:latin typeface="Arial" panose="020B0604020202020204" pitchFamily="34" charset="0"/>
                <a:cs typeface="Arial" panose="020B0604020202020204" pitchFamily="34" charset="0"/>
              </a:rPr>
              <a:t>Hơn 550 Phê Duyệt I-526E Nông Thôn &amp; Đô Thị</a:t>
            </a:r>
            <a:endParaRPr lang="en-US" sz="1750" dirty="0">
              <a:solidFill>
                <a:schemeClr val="bg1"/>
              </a:solidFill>
              <a:latin typeface="Arial" panose="020B0604020202020204" pitchFamily="34" charset="0"/>
              <a:cs typeface="Arial" panose="020B0604020202020204" pitchFamily="34" charset="0"/>
            </a:endParaRPr>
          </a:p>
        </p:txBody>
      </p:sp>
      <p:sp>
        <p:nvSpPr>
          <p:cNvPr id="168" name="Rectangle">
            <a:extLst>
              <a:ext uri="{FF2B5EF4-FFF2-40B4-BE49-F238E27FC236}">
                <a16:creationId xmlns:a16="http://schemas.microsoft.com/office/drawing/2014/main" id="{C2ADAC02-999D-2861-AC94-0B3CE59AEA93}"/>
              </a:ext>
            </a:extLst>
          </p:cNvPr>
          <p:cNvSpPr/>
          <p:nvPr/>
        </p:nvSpPr>
        <p:spPr>
          <a:xfrm>
            <a:off x="2666906" y="5208344"/>
            <a:ext cx="3428516" cy="193899"/>
          </a:xfrm>
          <a:prstGeom prst="rect">
            <a:avLst/>
          </a:prstGeom>
          <a:noFill/>
          <a:ln w="12700" cap="flat">
            <a:noFill/>
            <a:miter lim="400000"/>
          </a:ln>
          <a:effectLst/>
        </p:spPr>
        <p:txBody>
          <a:bodyPr wrap="square" lIns="45720" tIns="27432" rIns="45720" bIns="27432" numCol="1" anchor="t">
            <a:spAutoFit/>
          </a:bodyPr>
          <a:lstStyle/>
          <a:p>
            <a:pPr defTabSz="1217100"/>
            <a:r>
              <a:rPr lang="en-US" sz="900" b="1" dirty="0">
                <a:solidFill>
                  <a:srgbClr val="FFFFFF"/>
                </a:solidFill>
                <a:latin typeface="Arial" panose="020B0604020202020204" pitchFamily="34" charset="0"/>
                <a:cs typeface="Arial" panose="020B0604020202020204" pitchFamily="34" charset="0"/>
              </a:rPr>
              <a:t>Một Số Dự Án Trung Tâm Vùng Chỉ Định Thành Công</a:t>
            </a:r>
          </a:p>
        </p:txBody>
      </p:sp>
      <p:pic>
        <p:nvPicPr>
          <p:cNvPr id="280" name="Picture 279">
            <a:extLst>
              <a:ext uri="{FF2B5EF4-FFF2-40B4-BE49-F238E27FC236}">
                <a16:creationId xmlns:a16="http://schemas.microsoft.com/office/drawing/2014/main" id="{0D7A712C-A584-5FD0-8C17-005C8AE15C3F}"/>
              </a:ext>
            </a:extLst>
          </p:cNvPr>
          <p:cNvPicPr>
            <a:picLocks noChangeAspect="1"/>
          </p:cNvPicPr>
          <p:nvPr/>
        </p:nvPicPr>
        <p:blipFill rotWithShape="1">
          <a:blip r:embed="rId18" cstate="print"/>
          <a:srcRect l="4500" t="27711" r="4307" b="12592"/>
          <a:stretch>
            <a:fillRect/>
          </a:stretch>
        </p:blipFill>
        <p:spPr>
          <a:xfrm>
            <a:off x="6077757" y="5424444"/>
            <a:ext cx="1504524" cy="715099"/>
          </a:xfrm>
          <a:prstGeom prst="rect">
            <a:avLst/>
          </a:prstGeom>
        </p:spPr>
      </p:pic>
      <p:pic>
        <p:nvPicPr>
          <p:cNvPr id="288" name="Picture 14">
            <a:extLst>
              <a:ext uri="{FF2B5EF4-FFF2-40B4-BE49-F238E27FC236}">
                <a16:creationId xmlns:a16="http://schemas.microsoft.com/office/drawing/2014/main" id="{DBDCB475-6ECA-CE63-FD11-496BD9D1B8E8}"/>
              </a:ext>
            </a:extLst>
          </p:cNvPr>
          <p:cNvPicPr preferRelativeResize="0">
            <a:picLocks noChangeAspect="1" noChangeArrowheads="1"/>
          </p:cNvPicPr>
          <p:nvPr/>
        </p:nvPicPr>
        <p:blipFill rotWithShape="1">
          <a:blip r:embed="rId19" cstate="print">
            <a:extLst>
              <a:ext uri="{28A0092B-C50C-407E-A947-70E740481C1C}">
                <a14:useLocalDpi xmlns:a14="http://schemas.microsoft.com/office/drawing/2010/main" val="0"/>
              </a:ext>
            </a:extLst>
          </a:blip>
          <a:srcRect l="-1" t="3183" r="3901" b="23542"/>
          <a:stretch>
            <a:fillRect/>
          </a:stretch>
        </p:blipFill>
        <p:spPr bwMode="auto">
          <a:xfrm>
            <a:off x="6077758" y="7807224"/>
            <a:ext cx="1504524" cy="715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6121114-141F-E63B-E8C3-60A571396C04}"/>
              </a:ext>
            </a:extLst>
          </p:cNvPr>
          <p:cNvPicPr>
            <a:picLocks noChangeAspect="1"/>
          </p:cNvPicPr>
          <p:nvPr/>
        </p:nvPicPr>
        <p:blipFill rotWithShape="1">
          <a:blip r:embed="rId20"/>
          <a:srcRect l="1185" t="8540" r="730" b="20602"/>
          <a:stretch>
            <a:fillRect/>
          </a:stretch>
        </p:blipFill>
        <p:spPr>
          <a:xfrm>
            <a:off x="6077666" y="7012964"/>
            <a:ext cx="1504524" cy="717615"/>
          </a:xfrm>
          <a:prstGeom prst="rect">
            <a:avLst/>
          </a:prstGeom>
          <a:noFill/>
          <a:ln w="50800">
            <a:noFill/>
            <a:miter lim="800000"/>
          </a:ln>
        </p:spPr>
      </p:pic>
      <p:pic>
        <p:nvPicPr>
          <p:cNvPr id="15" name="Picture 14" descr="A house with a driveway and grass&#10;&#10;Description automatically generated">
            <a:extLst>
              <a:ext uri="{FF2B5EF4-FFF2-40B4-BE49-F238E27FC236}">
                <a16:creationId xmlns:a16="http://schemas.microsoft.com/office/drawing/2014/main" id="{EE9F6E47-D0B7-1185-072D-83670C5C5930}"/>
              </a:ext>
            </a:extLst>
          </p:cNvPr>
          <p:cNvPicPr>
            <a:picLocks noChangeAspect="1"/>
          </p:cNvPicPr>
          <p:nvPr/>
        </p:nvPicPr>
        <p:blipFill>
          <a:blip r:embed="rId21" cstate="print">
            <a:extLst>
              <a:ext uri="{28A0092B-C50C-407E-A947-70E740481C1C}">
                <a14:useLocalDpi xmlns:a14="http://schemas.microsoft.com/office/drawing/2010/main" val="0"/>
              </a:ext>
            </a:extLst>
          </a:blip>
          <a:srcRect l="1582" t="9597" r="1365" b="8400"/>
          <a:stretch>
            <a:fillRect/>
          </a:stretch>
        </p:blipFill>
        <p:spPr bwMode="auto">
          <a:xfrm>
            <a:off x="6077666" y="6218703"/>
            <a:ext cx="1504524" cy="715099"/>
          </a:xfrm>
          <a:prstGeom prst="rect">
            <a:avLst/>
          </a:prstGeom>
          <a:noFill/>
          <a:ln w="9525">
            <a:noFill/>
          </a:ln>
        </p:spPr>
      </p:pic>
      <p:sp>
        <p:nvSpPr>
          <p:cNvPr id="31" name="TextBox 30">
            <a:extLst>
              <a:ext uri="{FF2B5EF4-FFF2-40B4-BE49-F238E27FC236}">
                <a16:creationId xmlns:a16="http://schemas.microsoft.com/office/drawing/2014/main" id="{2F856E64-DFB6-2288-36E4-09DEDA253654}"/>
              </a:ext>
            </a:extLst>
          </p:cNvPr>
          <p:cNvSpPr txBox="1"/>
          <p:nvPr/>
        </p:nvSpPr>
        <p:spPr>
          <a:xfrm rot="20831116">
            <a:off x="3841957" y="6398178"/>
            <a:ext cx="1023962" cy="334683"/>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lvl="0" algn="ctr" defTabSz="457200" hangingPunct="0">
              <a:lnSpc>
                <a:spcPct val="90000"/>
              </a:lnSpc>
              <a:defRPr/>
            </a:pPr>
            <a:r>
              <a:rPr lang="en-US" sz="700" b="1" kern="0" dirty="0">
                <a:solidFill>
                  <a:srgbClr val="008000"/>
                </a:solidFill>
                <a:latin typeface="Arial" panose="020B0604020202020204" pitchFamily="34" charset="0"/>
                <a:cs typeface="Arial" panose="020B0604020202020204" pitchFamily="34" charset="0"/>
                <a:sym typeface="Arial"/>
              </a:rPr>
              <a:t>USCIS đã phê duyệt I-829, I-526, </a:t>
            </a:r>
          </a:p>
          <a:p>
            <a:pPr lvl="0" algn="ctr" defTabSz="457200" hangingPunct="0">
              <a:lnSpc>
                <a:spcPct val="90000"/>
              </a:lnSpc>
              <a:defRPr/>
            </a:pPr>
            <a:r>
              <a:rPr lang="en-US" sz="700" b="1" kern="0" dirty="0">
                <a:solidFill>
                  <a:srgbClr val="008000"/>
                </a:solidFill>
                <a:latin typeface="Arial" panose="020B0604020202020204" pitchFamily="34" charset="0"/>
                <a:cs typeface="Arial" panose="020B0604020202020204" pitchFamily="34" charset="0"/>
                <a:sym typeface="Arial"/>
              </a:rPr>
              <a:t>&amp; I-924</a:t>
            </a:r>
          </a:p>
        </p:txBody>
      </p:sp>
      <p:sp>
        <p:nvSpPr>
          <p:cNvPr id="32" name="TextBox 31">
            <a:extLst>
              <a:ext uri="{FF2B5EF4-FFF2-40B4-BE49-F238E27FC236}">
                <a16:creationId xmlns:a16="http://schemas.microsoft.com/office/drawing/2014/main" id="{2572EE45-03AB-1D5D-F755-DDE27CDCCB0E}"/>
              </a:ext>
            </a:extLst>
          </p:cNvPr>
          <p:cNvSpPr txBox="1"/>
          <p:nvPr/>
        </p:nvSpPr>
        <p:spPr>
          <a:xfrm rot="20831116">
            <a:off x="3841957" y="5613863"/>
            <a:ext cx="1023962" cy="329409"/>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đã phê duyệt I-829, I-526,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&amp; I-924</a:t>
            </a:r>
          </a:p>
        </p:txBody>
      </p:sp>
      <p:sp>
        <p:nvSpPr>
          <p:cNvPr id="34" name="TextBox 33">
            <a:extLst>
              <a:ext uri="{FF2B5EF4-FFF2-40B4-BE49-F238E27FC236}">
                <a16:creationId xmlns:a16="http://schemas.microsoft.com/office/drawing/2014/main" id="{40069784-E370-63D3-0DBC-90AB4938347A}"/>
              </a:ext>
            </a:extLst>
          </p:cNvPr>
          <p:cNvSpPr txBox="1"/>
          <p:nvPr/>
        </p:nvSpPr>
        <p:spPr>
          <a:xfrm rot="20831116">
            <a:off x="3794700" y="8053753"/>
            <a:ext cx="1118477"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đã phê duyệt  I-526E &amp; I-956F</a:t>
            </a:r>
          </a:p>
        </p:txBody>
      </p:sp>
      <p:sp>
        <p:nvSpPr>
          <p:cNvPr id="40" name="TextBox 39">
            <a:extLst>
              <a:ext uri="{FF2B5EF4-FFF2-40B4-BE49-F238E27FC236}">
                <a16:creationId xmlns:a16="http://schemas.microsoft.com/office/drawing/2014/main" id="{3E20FF8E-5A72-41C7-1055-72571A788CD5}"/>
              </a:ext>
            </a:extLst>
          </p:cNvPr>
          <p:cNvSpPr txBox="1"/>
          <p:nvPr/>
        </p:nvSpPr>
        <p:spPr>
          <a:xfrm rot="20831116">
            <a:off x="6303311" y="7206594"/>
            <a:ext cx="1023962" cy="329409"/>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đã phê duyệt I-829, I-526,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&amp; I-924</a:t>
            </a:r>
          </a:p>
        </p:txBody>
      </p:sp>
      <p:sp>
        <p:nvSpPr>
          <p:cNvPr id="41" name="TextBox 40">
            <a:extLst>
              <a:ext uri="{FF2B5EF4-FFF2-40B4-BE49-F238E27FC236}">
                <a16:creationId xmlns:a16="http://schemas.microsoft.com/office/drawing/2014/main" id="{D78A9FE2-9361-2431-2FE8-4469962BC528}"/>
              </a:ext>
            </a:extLst>
          </p:cNvPr>
          <p:cNvSpPr txBox="1"/>
          <p:nvPr/>
        </p:nvSpPr>
        <p:spPr>
          <a:xfrm rot="20831116">
            <a:off x="6273194" y="6554052"/>
            <a:ext cx="1084194"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đã phê duyệt I-526E &amp; I-956F</a:t>
            </a:r>
          </a:p>
        </p:txBody>
      </p:sp>
      <p:grpSp>
        <p:nvGrpSpPr>
          <p:cNvPr id="42" name="Group 41">
            <a:extLst>
              <a:ext uri="{FF2B5EF4-FFF2-40B4-BE49-F238E27FC236}">
                <a16:creationId xmlns:a16="http://schemas.microsoft.com/office/drawing/2014/main" id="{C6F961B0-372F-65B9-48B4-0EA000FF96FF}"/>
              </a:ext>
            </a:extLst>
          </p:cNvPr>
          <p:cNvGrpSpPr/>
          <p:nvPr/>
        </p:nvGrpSpPr>
        <p:grpSpPr>
          <a:xfrm rot="20820000">
            <a:off x="3843294" y="7120594"/>
            <a:ext cx="1003342" cy="502370"/>
            <a:chOff x="3837979" y="6340076"/>
            <a:chExt cx="1003342" cy="502370"/>
          </a:xfrm>
        </p:grpSpPr>
        <p:sp>
          <p:nvSpPr>
            <p:cNvPr id="33" name="TextBox 32">
              <a:extLst>
                <a:ext uri="{FF2B5EF4-FFF2-40B4-BE49-F238E27FC236}">
                  <a16:creationId xmlns:a16="http://schemas.microsoft.com/office/drawing/2014/main" id="{09F50976-5284-1C60-E6FD-FC0A555DEE9F}"/>
                </a:ext>
              </a:extLst>
            </p:cNvPr>
            <p:cNvSpPr txBox="1"/>
            <p:nvPr/>
          </p:nvSpPr>
          <p:spPr>
            <a:xfrm>
              <a:off x="3837979" y="6340076"/>
              <a:ext cx="1003342"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đã phê duyệt I-526 &amp; I-924</a:t>
              </a:r>
            </a:p>
          </p:txBody>
        </p:sp>
        <p:sp>
          <p:nvSpPr>
            <p:cNvPr id="35" name="TextBox 34">
              <a:extLst>
                <a:ext uri="{FF2B5EF4-FFF2-40B4-BE49-F238E27FC236}">
                  <a16:creationId xmlns:a16="http://schemas.microsoft.com/office/drawing/2014/main" id="{E4238560-31BD-11A5-2569-62697F7D62A3}"/>
                </a:ext>
              </a:extLst>
            </p:cNvPr>
            <p:cNvSpPr txBox="1"/>
            <p:nvPr/>
          </p:nvSpPr>
          <p:spPr>
            <a:xfrm>
              <a:off x="3837979" y="6595264"/>
              <a:ext cx="1003342" cy="247182"/>
            </a:xfrm>
            <a:prstGeom prst="roundRect">
              <a:avLst/>
            </a:prstGeom>
            <a:solidFill>
              <a:srgbClr val="FFFFFF">
                <a:alpha val="70000"/>
              </a:srgbClr>
            </a:solidFill>
            <a:ln w="22225" cap="flat">
              <a:solidFill>
                <a:srgbClr val="2B347F"/>
              </a:solidFill>
              <a:miter lim="400000"/>
            </a:ln>
            <a:effectLst/>
            <a:sp3d/>
          </p:spPr>
          <p:txBody>
            <a:bodyPr rot="0" spcFirstLastPara="1" vertOverflow="overflow" horzOverflow="overflow" vert="horz" wrap="square" lIns="45720" tIns="45720" rIns="45720" bIns="45720" numCol="1" spcCol="38100" rtlCol="0" anchor="ctr">
              <a:noAutofit/>
            </a:bodyPr>
            <a:lstStyle/>
            <a:p>
              <a:pPr lvl="0" algn="ctr" defTabSz="457200" hangingPunct="0">
                <a:lnSpc>
                  <a:spcPct val="90000"/>
                </a:lnSpc>
                <a:defRPr/>
              </a:pPr>
              <a:r>
                <a:rPr lang="en-US" sz="700" b="1" kern="0" dirty="0">
                  <a:solidFill>
                    <a:srgbClr val="2B347F"/>
                  </a:solidFill>
                  <a:latin typeface="Arial" panose="020B0604020202020204" pitchFamily="34" charset="0"/>
                  <a:cs typeface="Arial" panose="020B0604020202020204" pitchFamily="34" charset="0"/>
                  <a:sym typeface="Arial"/>
                </a:rPr>
                <a:t>Đã hoàn trả đầy đủ khoản đầu tư gốc</a:t>
              </a:r>
            </a:p>
          </p:txBody>
        </p:sp>
      </p:grpSp>
      <p:grpSp>
        <p:nvGrpSpPr>
          <p:cNvPr id="43" name="Group 42">
            <a:extLst>
              <a:ext uri="{FF2B5EF4-FFF2-40B4-BE49-F238E27FC236}">
                <a16:creationId xmlns:a16="http://schemas.microsoft.com/office/drawing/2014/main" id="{E0DF8915-9F5D-56BF-8CBF-D5A91F9B29E3}"/>
              </a:ext>
            </a:extLst>
          </p:cNvPr>
          <p:cNvGrpSpPr/>
          <p:nvPr/>
        </p:nvGrpSpPr>
        <p:grpSpPr>
          <a:xfrm rot="20820000">
            <a:off x="6299157" y="7914344"/>
            <a:ext cx="1003342" cy="502370"/>
            <a:chOff x="3837979" y="6340076"/>
            <a:chExt cx="1003342" cy="502370"/>
          </a:xfrm>
        </p:grpSpPr>
        <p:sp>
          <p:nvSpPr>
            <p:cNvPr id="44" name="TextBox 43">
              <a:extLst>
                <a:ext uri="{FF2B5EF4-FFF2-40B4-BE49-F238E27FC236}">
                  <a16:creationId xmlns:a16="http://schemas.microsoft.com/office/drawing/2014/main" id="{87038CC1-3043-0DD7-205B-073EE8D5DAE1}"/>
                </a:ext>
              </a:extLst>
            </p:cNvPr>
            <p:cNvSpPr txBox="1"/>
            <p:nvPr/>
          </p:nvSpPr>
          <p:spPr>
            <a:xfrm>
              <a:off x="3837979" y="6340076"/>
              <a:ext cx="1003342"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lvl="0" algn="ctr" defTabSz="457200" hangingPunct="0">
                <a:lnSpc>
                  <a:spcPct val="90000"/>
                </a:lnSpc>
                <a:defRPr/>
              </a:pPr>
              <a:r>
                <a:rPr lang="en-US" sz="700" b="1" kern="0" dirty="0">
                  <a:solidFill>
                    <a:srgbClr val="008000"/>
                  </a:solidFill>
                  <a:latin typeface="Arial" panose="020B0604020202020204" pitchFamily="34" charset="0"/>
                  <a:cs typeface="Arial" panose="020B0604020202020204" pitchFamily="34" charset="0"/>
                  <a:sym typeface="Arial"/>
                </a:rPr>
                <a:t>USCIS đã phê duyệt I-526 &amp; I-924</a:t>
              </a:r>
            </a:p>
          </p:txBody>
        </p:sp>
        <p:sp>
          <p:nvSpPr>
            <p:cNvPr id="45" name="TextBox 44">
              <a:extLst>
                <a:ext uri="{FF2B5EF4-FFF2-40B4-BE49-F238E27FC236}">
                  <a16:creationId xmlns:a16="http://schemas.microsoft.com/office/drawing/2014/main" id="{317D6EE4-FC94-0BE3-B056-1EECB8A0119E}"/>
                </a:ext>
              </a:extLst>
            </p:cNvPr>
            <p:cNvSpPr txBox="1"/>
            <p:nvPr/>
          </p:nvSpPr>
          <p:spPr>
            <a:xfrm>
              <a:off x="3837979" y="6595264"/>
              <a:ext cx="1003342" cy="247182"/>
            </a:xfrm>
            <a:prstGeom prst="roundRect">
              <a:avLst/>
            </a:prstGeom>
            <a:solidFill>
              <a:srgbClr val="FFFFFF">
                <a:alpha val="70000"/>
              </a:srgbClr>
            </a:solidFill>
            <a:ln w="22225" cap="flat">
              <a:solidFill>
                <a:srgbClr val="2B347F"/>
              </a:solidFill>
              <a:miter lim="400000"/>
            </a:ln>
            <a:effectLst/>
            <a:sp3d/>
          </p:spPr>
          <p:txBody>
            <a:bodyPr rot="0" spcFirstLastPara="1" vertOverflow="overflow" horzOverflow="overflow" vert="horz" wrap="square" lIns="45720" tIns="45720" rIns="45720" bIns="45720" numCol="1" spcCol="38100" rtlCol="0" anchor="ctr">
              <a:noAutofit/>
            </a:bodyPr>
            <a:lstStyle/>
            <a:p>
              <a:pPr lvl="0" algn="ctr" defTabSz="457200" hangingPunct="0">
                <a:lnSpc>
                  <a:spcPct val="90000"/>
                </a:lnSpc>
                <a:defRPr/>
              </a:pPr>
              <a:r>
                <a:rPr lang="en-US" sz="700" b="1" kern="0" dirty="0">
                  <a:solidFill>
                    <a:srgbClr val="2B347F"/>
                  </a:solidFill>
                  <a:latin typeface="Arial" panose="020B0604020202020204" pitchFamily="34" charset="0"/>
                  <a:cs typeface="Arial" panose="020B0604020202020204" pitchFamily="34" charset="0"/>
                  <a:sym typeface="Arial"/>
                </a:rPr>
                <a:t>Đã hoàn trả đầy đủ khoản đầu tư gốc</a:t>
              </a:r>
            </a:p>
          </p:txBody>
        </p:sp>
      </p:grpSp>
      <p:grpSp>
        <p:nvGrpSpPr>
          <p:cNvPr id="47" name="Group 46">
            <a:extLst>
              <a:ext uri="{FF2B5EF4-FFF2-40B4-BE49-F238E27FC236}">
                <a16:creationId xmlns:a16="http://schemas.microsoft.com/office/drawing/2014/main" id="{796E15E6-8C70-6BF9-AD64-6830D6F197FB}"/>
              </a:ext>
            </a:extLst>
          </p:cNvPr>
          <p:cNvGrpSpPr/>
          <p:nvPr/>
        </p:nvGrpSpPr>
        <p:grpSpPr>
          <a:xfrm rot="20820000">
            <a:off x="6290101" y="5494892"/>
            <a:ext cx="1003343" cy="582880"/>
            <a:chOff x="3837979" y="6259566"/>
            <a:chExt cx="1003343" cy="582880"/>
          </a:xfrm>
        </p:grpSpPr>
        <p:sp>
          <p:nvSpPr>
            <p:cNvPr id="48" name="TextBox 47">
              <a:extLst>
                <a:ext uri="{FF2B5EF4-FFF2-40B4-BE49-F238E27FC236}">
                  <a16:creationId xmlns:a16="http://schemas.microsoft.com/office/drawing/2014/main" id="{D828D7F8-D807-245C-CFC8-B4F2DAF5E765}"/>
                </a:ext>
              </a:extLst>
            </p:cNvPr>
            <p:cNvSpPr txBox="1"/>
            <p:nvPr/>
          </p:nvSpPr>
          <p:spPr>
            <a:xfrm>
              <a:off x="3837980" y="6259566"/>
              <a:ext cx="1003342" cy="32769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lvl="0" algn="ctr" defTabSz="457200" hangingPunct="0">
                <a:lnSpc>
                  <a:spcPct val="90000"/>
                </a:lnSpc>
                <a:defRPr/>
              </a:pPr>
              <a:r>
                <a:rPr lang="en-US" sz="700" b="1" kern="0" dirty="0">
                  <a:solidFill>
                    <a:srgbClr val="008000"/>
                  </a:solidFill>
                  <a:latin typeface="Arial" panose="020B0604020202020204" pitchFamily="34" charset="0"/>
                  <a:cs typeface="Arial" panose="020B0604020202020204" pitchFamily="34" charset="0"/>
                  <a:sym typeface="Arial"/>
                </a:rPr>
                <a:t>USCIS đã phê duyệt I-829, I-526, </a:t>
              </a:r>
            </a:p>
            <a:p>
              <a:pPr lvl="0" algn="ctr" defTabSz="457200" hangingPunct="0">
                <a:lnSpc>
                  <a:spcPct val="90000"/>
                </a:lnSpc>
                <a:defRPr/>
              </a:pPr>
              <a:r>
                <a:rPr lang="en-US" sz="700" b="1" kern="0" dirty="0">
                  <a:solidFill>
                    <a:srgbClr val="008000"/>
                  </a:solidFill>
                  <a:latin typeface="Arial" panose="020B0604020202020204" pitchFamily="34" charset="0"/>
                  <a:cs typeface="Arial" panose="020B0604020202020204" pitchFamily="34" charset="0"/>
                  <a:sym typeface="Arial"/>
                </a:rPr>
                <a:t>&amp; I-924</a:t>
              </a:r>
            </a:p>
          </p:txBody>
        </p:sp>
        <p:sp>
          <p:nvSpPr>
            <p:cNvPr id="49" name="TextBox 48">
              <a:extLst>
                <a:ext uri="{FF2B5EF4-FFF2-40B4-BE49-F238E27FC236}">
                  <a16:creationId xmlns:a16="http://schemas.microsoft.com/office/drawing/2014/main" id="{75910138-969C-6719-5D9F-6F6070692201}"/>
                </a:ext>
              </a:extLst>
            </p:cNvPr>
            <p:cNvSpPr txBox="1"/>
            <p:nvPr/>
          </p:nvSpPr>
          <p:spPr>
            <a:xfrm>
              <a:off x="3837979" y="6595264"/>
              <a:ext cx="1003342" cy="247182"/>
            </a:xfrm>
            <a:prstGeom prst="roundRect">
              <a:avLst/>
            </a:prstGeom>
            <a:solidFill>
              <a:srgbClr val="FFFFFF">
                <a:alpha val="70000"/>
              </a:srgbClr>
            </a:solidFill>
            <a:ln w="22225" cap="flat">
              <a:solidFill>
                <a:srgbClr val="2B347F"/>
              </a:solidFill>
              <a:miter lim="400000"/>
            </a:ln>
            <a:effectLst/>
            <a:sp3d/>
          </p:spPr>
          <p:txBody>
            <a:bodyPr rot="0" spcFirstLastPara="1" vertOverflow="overflow" horzOverflow="overflow" vert="horz" wrap="square" lIns="45720" tIns="45720" rIns="45720" bIns="45720" numCol="1" spcCol="38100" rtlCol="0" anchor="ctr">
              <a:noAutofit/>
            </a:bodyPr>
            <a:lstStyle/>
            <a:p>
              <a:pPr lvl="0" algn="ctr" defTabSz="457200" hangingPunct="0">
                <a:lnSpc>
                  <a:spcPct val="90000"/>
                </a:lnSpc>
                <a:defRPr/>
              </a:pPr>
              <a:r>
                <a:rPr lang="en-US" sz="700" b="1" kern="0" dirty="0">
                  <a:solidFill>
                    <a:srgbClr val="2B347F"/>
                  </a:solidFill>
                  <a:latin typeface="Arial" panose="020B0604020202020204" pitchFamily="34" charset="0"/>
                  <a:cs typeface="Arial" panose="020B0604020202020204" pitchFamily="34" charset="0"/>
                  <a:sym typeface="Arial"/>
                </a:rPr>
                <a:t>Đã hoàn trả đầy đủ khoản đầu tư gốc</a:t>
              </a:r>
            </a:p>
          </p:txBody>
        </p:sp>
      </p:grpSp>
      <p:sp>
        <p:nvSpPr>
          <p:cNvPr id="22" name="Freeform 14">
            <a:extLst>
              <a:ext uri="{FF2B5EF4-FFF2-40B4-BE49-F238E27FC236}">
                <a16:creationId xmlns:a16="http://schemas.microsoft.com/office/drawing/2014/main" id="{15984BF7-7CB4-28D1-3C1E-FA8BEA7FB127}"/>
              </a:ext>
            </a:extLst>
          </p:cNvPr>
          <p:cNvSpPr>
            <a:spLocks/>
          </p:cNvSpPr>
          <p:nvPr/>
        </p:nvSpPr>
        <p:spPr bwMode="auto">
          <a:xfrm rot="21185791">
            <a:off x="5257800" y="3608388"/>
            <a:ext cx="581025" cy="479339"/>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sp>
        <p:nvSpPr>
          <p:cNvPr id="24" name="Freeform 16">
            <a:extLst>
              <a:ext uri="{FF2B5EF4-FFF2-40B4-BE49-F238E27FC236}">
                <a16:creationId xmlns:a16="http://schemas.microsoft.com/office/drawing/2014/main" id="{4AA5E7F8-AE4C-7FFC-C128-8A27F726A326}"/>
              </a:ext>
            </a:extLst>
          </p:cNvPr>
          <p:cNvSpPr>
            <a:spLocks/>
          </p:cNvSpPr>
          <p:nvPr/>
        </p:nvSpPr>
        <p:spPr bwMode="auto">
          <a:xfrm rot="21198442">
            <a:off x="6773863" y="3559175"/>
            <a:ext cx="700088" cy="550438"/>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sp>
        <p:nvSpPr>
          <p:cNvPr id="59" name="Freeform 37">
            <a:extLst>
              <a:ext uri="{FF2B5EF4-FFF2-40B4-BE49-F238E27FC236}">
                <a16:creationId xmlns:a16="http://schemas.microsoft.com/office/drawing/2014/main" id="{A9A3DD88-6A8C-0DA6-4B72-41F5B3E5FA51}"/>
              </a:ext>
            </a:extLst>
          </p:cNvPr>
          <p:cNvSpPr>
            <a:spLocks/>
          </p:cNvSpPr>
          <p:nvPr/>
        </p:nvSpPr>
        <p:spPr bwMode="auto">
          <a:xfrm rot="496177">
            <a:off x="5900738" y="3843338"/>
            <a:ext cx="820738" cy="384922"/>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sp>
        <p:nvSpPr>
          <p:cNvPr id="61" name="Freeform 39">
            <a:extLst>
              <a:ext uri="{FF2B5EF4-FFF2-40B4-BE49-F238E27FC236}">
                <a16:creationId xmlns:a16="http://schemas.microsoft.com/office/drawing/2014/main" id="{DA327C50-62C3-46EF-539A-16A2CF709CDA}"/>
              </a:ext>
            </a:extLst>
          </p:cNvPr>
          <p:cNvSpPr>
            <a:spLocks/>
          </p:cNvSpPr>
          <p:nvPr/>
        </p:nvSpPr>
        <p:spPr bwMode="auto">
          <a:xfrm rot="402893">
            <a:off x="5921375" y="3492500"/>
            <a:ext cx="790575" cy="377163"/>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graphicFrame>
        <p:nvGraphicFramePr>
          <p:cNvPr id="291" name="Chart 290">
            <a:extLst>
              <a:ext uri="{FF2B5EF4-FFF2-40B4-BE49-F238E27FC236}">
                <a16:creationId xmlns:a16="http://schemas.microsoft.com/office/drawing/2014/main" id="{1931D075-86A4-79AF-233C-8A4A7C931FBA}"/>
              </a:ext>
            </a:extLst>
          </p:cNvPr>
          <p:cNvGraphicFramePr/>
          <p:nvPr>
            <p:custDataLst>
              <p:tags r:id="rId2"/>
            </p:custDataLst>
            <p:extLst>
              <p:ext uri="{D42A27DB-BD31-4B8C-83A1-F6EECF244321}">
                <p14:modId xmlns:p14="http://schemas.microsoft.com/office/powerpoint/2010/main" val="1964235640"/>
              </p:ext>
            </p:extLst>
          </p:nvPr>
        </p:nvGraphicFramePr>
        <p:xfrm>
          <a:off x="5168900" y="4459288"/>
          <a:ext cx="2314575" cy="711200"/>
        </p:xfrm>
        <a:graphic>
          <a:graphicData uri="http://schemas.openxmlformats.org/drawingml/2006/chart">
            <c:chart xmlns:c="http://schemas.openxmlformats.org/drawingml/2006/chart" xmlns:r="http://schemas.openxmlformats.org/officeDocument/2006/relationships" r:id="rId22"/>
          </a:graphicData>
        </a:graphic>
      </p:graphicFrame>
      <p:sp>
        <p:nvSpPr>
          <p:cNvPr id="169" name="Rectangle 168">
            <a:extLst>
              <a:ext uri="{FF2B5EF4-FFF2-40B4-BE49-F238E27FC236}">
                <a16:creationId xmlns:a16="http://schemas.microsoft.com/office/drawing/2014/main" id="{43CAE092-C5D2-DC67-E172-7043DD69AE14}"/>
              </a:ext>
            </a:extLst>
          </p:cNvPr>
          <p:cNvSpPr/>
          <p:nvPr>
            <p:custDataLst>
              <p:tags r:id="rId3"/>
            </p:custDataLst>
          </p:nvPr>
        </p:nvSpPr>
        <p:spPr bwMode="gray">
          <a:xfrm>
            <a:off x="7426325" y="4759325"/>
            <a:ext cx="142875" cy="109538"/>
          </a:xfrm>
          <a:prstGeom prst="rect">
            <a:avLst/>
          </a:prstGeom>
          <a:noFill/>
          <a:ln w="38100" cap="flat">
            <a:noFill/>
            <a:prstDash val="solid"/>
            <a:round/>
          </a:ln>
          <a:effectLst/>
          <a:extLst>
            <a:ext uri="{909E8E84-426E-40DD-AFC4-6F175D3DCCD1}">
              <a14:hiddenFill xmlns:a14="http://schemas.microsoft.com/office/drawing/2010/main">
                <a:solidFill>
                  <a:schemeClr val="accent3"/>
                </a:solidFill>
              </a14:hiddenFill>
            </a:ext>
            <a:ext uri="{E45631CC-5BF2-4C18-A39C-3461C7D3F71A}">
              <a14:hiddenSp3d xmlns:a14="http://schemas.microsoft.com/office/drawing/2010/main"/>
            </a:ext>
          </a:extLst>
        </p:spPr>
        <p:style>
          <a:lnRef idx="0">
            <a:scrgbClr r="0" g="0" b="0"/>
          </a:lnRef>
          <a:fillRef idx="0">
            <a:scrgbClr r="0" g="0" b="0"/>
          </a:fillRef>
          <a:effectRef idx="0">
            <a:scrgbClr r="0" g="0" b="0"/>
          </a:effectRef>
          <a:fontRef idx="none"/>
        </p:style>
        <p:txBody>
          <a:bodyPr rot="0" spcFirstLastPara="1" vertOverflow="overflow" horzOverflow="overflow" vert="horz" wrap="none" lIns="14288" tIns="0" rIns="14288" bIns="0" numCol="1" spcCol="0" rtlCol="0" anchor="ctr">
            <a:noAutofit/>
          </a:bodyPr>
          <a:lstStyle/>
          <a:p>
            <a:pPr defTabSz="914400" latinLnBrk="1" hangingPunct="0">
              <a:lnSpc>
                <a:spcPct val="90000"/>
              </a:lnSpc>
              <a:spcBef>
                <a:spcPct val="0"/>
              </a:spcBef>
              <a:spcAft>
                <a:spcPct val="0"/>
              </a:spcAft>
            </a:pPr>
            <a:fld id="{544E9B5B-3786-4293-BDB0-657C5861CAE1}" type="datetime'''''''''''''''''''''''''''''''''''2''''''4'''''''''''''">
              <a:rPr lang="en-US" altLang="en-US" sz="800" smtClean="0">
                <a:latin typeface="Arial" panose="020B0604020202020204" pitchFamily="34" charset="0"/>
                <a:cs typeface="Arial" panose="020B0604020202020204" pitchFamily="34" charset="0"/>
                <a:sym typeface="Arial" panose="020B0604020202020204" pitchFamily="34" charset="0"/>
              </a:rPr>
              <a:pPr defTabSz="914400" latinLnBrk="1" hangingPunct="0">
                <a:lnSpc>
                  <a:spcPct val="90000"/>
                </a:lnSpc>
                <a:spcBef>
                  <a:spcPct val="0"/>
                </a:spcBef>
                <a:spcAft>
                  <a:spcPct val="0"/>
                </a:spcAft>
              </a:pPr>
              <a:t>24</a:t>
            </a:fld>
            <a:endParaRPr kumimoji="0" lang="en-US" sz="800" b="0" i="0" strike="noStrike" cap="none" spc="0" normalizeH="0" baseline="0" dirty="0">
              <a:ln>
                <a:noFill/>
              </a:ln>
              <a:effectLst/>
              <a:uFillTx/>
              <a:latin typeface="Arial" panose="020B0604020202020204" pitchFamily="34" charset="0"/>
              <a:cs typeface="Arial" panose="020B0604020202020204" pitchFamily="34" charset="0"/>
              <a:sym typeface="Arial" panose="020B0604020202020204" pitchFamily="34" charset="0"/>
            </a:endParaRPr>
          </a:p>
        </p:txBody>
      </p:sp>
      <p:sp>
        <p:nvSpPr>
          <p:cNvPr id="203" name="TextBox 202">
            <a:extLst>
              <a:ext uri="{FF2B5EF4-FFF2-40B4-BE49-F238E27FC236}">
                <a16:creationId xmlns:a16="http://schemas.microsoft.com/office/drawing/2014/main" id="{720C7D97-009C-1B97-5C57-F8380C35958D}"/>
              </a:ext>
            </a:extLst>
          </p:cNvPr>
          <p:cNvSpPr txBox="1"/>
          <p:nvPr/>
        </p:nvSpPr>
        <p:spPr>
          <a:xfrm>
            <a:off x="5429250" y="4432300"/>
            <a:ext cx="10668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800" dirty="0">
                <a:solidFill>
                  <a:srgbClr val="000000"/>
                </a:solidFill>
                <a:latin typeface="Arial"/>
                <a:ea typeface="Arial"/>
                <a:cs typeface="Arial"/>
                <a:sym typeface="Arial"/>
              </a:rPr>
              <a:t>Địa điểm dự án </a:t>
            </a:r>
          </a:p>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TEA đô thị</a:t>
            </a:r>
          </a:p>
        </p:txBody>
      </p:sp>
      <p:sp>
        <p:nvSpPr>
          <p:cNvPr id="204" name="TextBox 203">
            <a:extLst>
              <a:ext uri="{FF2B5EF4-FFF2-40B4-BE49-F238E27FC236}">
                <a16:creationId xmlns:a16="http://schemas.microsoft.com/office/drawing/2014/main" id="{D5DF2DB1-66B2-C3A4-A842-D2DD6D4A9586}"/>
              </a:ext>
            </a:extLst>
          </p:cNvPr>
          <p:cNvSpPr txBox="1"/>
          <p:nvPr/>
        </p:nvSpPr>
        <p:spPr>
          <a:xfrm>
            <a:off x="6632575" y="4432300"/>
            <a:ext cx="81915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800" dirty="0">
                <a:solidFill>
                  <a:srgbClr val="000000"/>
                </a:solidFill>
                <a:latin typeface="Arial"/>
                <a:ea typeface="Arial"/>
                <a:cs typeface="Arial"/>
                <a:sym typeface="Arial"/>
              </a:rPr>
              <a:t>Địa điểm dự án </a:t>
            </a:r>
          </a:p>
          <a:p>
            <a:pPr marL="0" marR="0" indent="0" algn="ctr" defTabSz="457200" rtl="0" fontAlgn="auto" latinLnBrk="0" hangingPunct="0">
              <a:lnSpc>
                <a:spcPct val="100000"/>
              </a:lnSpc>
              <a:spcBef>
                <a:spcPts val="0"/>
              </a:spcBef>
              <a:spcAft>
                <a:spcPts val="0"/>
              </a:spcAft>
              <a:buClrTx/>
              <a:buSzTx/>
              <a:buFontTx/>
              <a:buNone/>
              <a:tabLst/>
            </a:pPr>
            <a:r>
              <a:rPr lang="en-US" sz="800" dirty="0">
                <a:solidFill>
                  <a:srgbClr val="000000"/>
                </a:solidFill>
                <a:latin typeface="Arial"/>
                <a:ea typeface="Arial"/>
                <a:cs typeface="Arial"/>
                <a:sym typeface="Arial"/>
              </a:rPr>
              <a:t>TEA nông thôn</a:t>
            </a:r>
            <a:endParaRPr kumimoji="0" lang="en-US" sz="800" b="0" i="0" u="none" strike="noStrike" cap="none" spc="0" normalizeH="0" baseline="0" dirty="0">
              <a:ln>
                <a:noFill/>
              </a:ln>
              <a:solidFill>
                <a:srgbClr val="000000"/>
              </a:solidFill>
              <a:effectLst/>
              <a:uFillTx/>
              <a:latin typeface="Arial"/>
              <a:ea typeface="Arial"/>
              <a:cs typeface="Arial"/>
              <a:sym typeface="Arial"/>
            </a:endParaRPr>
          </a:p>
        </p:txBody>
      </p:sp>
      <p:graphicFrame>
        <p:nvGraphicFramePr>
          <p:cNvPr id="23" name="Chart 22">
            <a:extLst>
              <a:ext uri="{FF2B5EF4-FFF2-40B4-BE49-F238E27FC236}">
                <a16:creationId xmlns:a16="http://schemas.microsoft.com/office/drawing/2014/main" id="{C615574A-F59D-235B-8869-785F3612D56C}"/>
              </a:ext>
            </a:extLst>
          </p:cNvPr>
          <p:cNvGraphicFramePr/>
          <p:nvPr>
            <p:custDataLst>
              <p:tags r:id="rId4"/>
            </p:custDataLst>
            <p:extLst>
              <p:ext uri="{D42A27DB-BD31-4B8C-83A1-F6EECF244321}">
                <p14:modId xmlns:p14="http://schemas.microsoft.com/office/powerpoint/2010/main" val="513887302"/>
              </p:ext>
            </p:extLst>
          </p:nvPr>
        </p:nvGraphicFramePr>
        <p:xfrm>
          <a:off x="517525" y="5945188"/>
          <a:ext cx="1717675" cy="1717675"/>
        </p:xfrm>
        <a:graphic>
          <a:graphicData uri="http://schemas.openxmlformats.org/drawingml/2006/chart">
            <c:chart xmlns:c="http://schemas.openxmlformats.org/drawingml/2006/chart" xmlns:r="http://schemas.openxmlformats.org/officeDocument/2006/relationships" r:id="rId23"/>
          </a:graphicData>
        </a:graphic>
      </p:graphicFrame>
      <p:sp>
        <p:nvSpPr>
          <p:cNvPr id="235" name="Freeform 31">
            <a:extLst>
              <a:ext uri="{FF2B5EF4-FFF2-40B4-BE49-F238E27FC236}">
                <a16:creationId xmlns:a16="http://schemas.microsoft.com/office/drawing/2014/main" id="{5A5BC30B-F3A0-EA60-D1E4-8EEB35682976}"/>
              </a:ext>
            </a:extLst>
          </p:cNvPr>
          <p:cNvSpPr>
            <a:spLocks/>
          </p:cNvSpPr>
          <p:nvPr>
            <p:custDataLst>
              <p:tags r:id="rId5"/>
            </p:custDataLst>
          </p:nvPr>
        </p:nvSpPr>
        <p:spPr bwMode="gray">
          <a:xfrm>
            <a:off x="1454539" y="6160786"/>
            <a:ext cx="628650" cy="28416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pPr algn="ctr"/>
            <a:endParaRPr lang="en-US" sz="1400" b="1" dirty="0">
              <a:solidFill>
                <a:srgbClr val="000000"/>
              </a:solidFill>
            </a:endParaRPr>
          </a:p>
        </p:txBody>
      </p:sp>
      <p:sp>
        <p:nvSpPr>
          <p:cNvPr id="317" name="TextBox 316">
            <a:extLst>
              <a:ext uri="{FF2B5EF4-FFF2-40B4-BE49-F238E27FC236}">
                <a16:creationId xmlns:a16="http://schemas.microsoft.com/office/drawing/2014/main" id="{F60C027D-6F44-98CC-A8DD-9A271F4D9B5E}"/>
              </a:ext>
            </a:extLst>
          </p:cNvPr>
          <p:cNvSpPr txBox="1"/>
          <p:nvPr>
            <p:custDataLst>
              <p:tags r:id="rId6"/>
            </p:custDataLst>
          </p:nvPr>
        </p:nvSpPr>
        <p:spPr>
          <a:xfrm>
            <a:off x="63414" y="7972412"/>
            <a:ext cx="2538295" cy="355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95000"/>
              </a:lnSpc>
            </a:pPr>
            <a:r>
              <a:rPr lang="en-US" sz="900" b="1" dirty="0">
                <a:solidFill>
                  <a:schemeClr val="accent3"/>
                </a:solidFill>
                <a:latin typeface="Arial" panose="020B0604020202020204" pitchFamily="34" charset="0"/>
                <a:cs typeface="Arial" panose="020B0604020202020204" pitchFamily="34" charset="0"/>
              </a:rPr>
              <a:t>Nhà đầu tư EB5AN chiếm ~21% tổng số phê duyệt cho nhà đầu tư dự án nông thôn</a:t>
            </a:r>
          </a:p>
        </p:txBody>
      </p:sp>
      <p:sp>
        <p:nvSpPr>
          <p:cNvPr id="324" name="TextBox 323">
            <a:extLst>
              <a:ext uri="{FF2B5EF4-FFF2-40B4-BE49-F238E27FC236}">
                <a16:creationId xmlns:a16="http://schemas.microsoft.com/office/drawing/2014/main" id="{380D7AF6-6C2F-9433-4DC1-B82FE5F0A7C4}"/>
              </a:ext>
            </a:extLst>
          </p:cNvPr>
          <p:cNvSpPr txBox="1"/>
          <p:nvPr/>
        </p:nvSpPr>
        <p:spPr>
          <a:xfrm>
            <a:off x="160867" y="8309020"/>
            <a:ext cx="235726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rIns="0">
            <a:spAutoFit/>
          </a:bodyPr>
          <a:lstStyle/>
          <a:p>
            <a:r>
              <a:rPr lang="en-US" sz="600" i="1" dirty="0">
                <a:solidFill>
                  <a:srgbClr val="000000"/>
                </a:solidFill>
                <a:latin typeface="Arial" panose="020B0604020202020204" pitchFamily="34" charset="0"/>
                <a:ea typeface="Arial"/>
                <a:cs typeface="Arial" panose="020B0604020202020204" pitchFamily="34" charset="0"/>
                <a:sym typeface="Arial"/>
              </a:rPr>
              <a:t>Nguồn</a:t>
            </a:r>
            <a:r>
              <a:rPr kumimoji="0" lang="en-US" sz="600" i="1"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 </a:t>
            </a:r>
            <a:r>
              <a:rPr lang="en-US" sz="600" i="1" dirty="0">
                <a:solidFill>
                  <a:srgbClr val="000000"/>
                </a:solidFill>
                <a:latin typeface="Arial" panose="020B0604020202020204" pitchFamily="34" charset="0"/>
                <a:ea typeface="Arial"/>
                <a:cs typeface="Arial" panose="020B0604020202020204" pitchFamily="34" charset="0"/>
                <a:sym typeface="Arial"/>
              </a:rPr>
              <a:t>Thông tin về </a:t>
            </a:r>
            <a:r>
              <a:rPr kumimoji="0" lang="en-US" sz="600" i="1"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đơn </a:t>
            </a:r>
            <a:r>
              <a:rPr lang="en-US" sz="600" i="1" dirty="0">
                <a:latin typeface="Arial" panose="020B0604020202020204" pitchFamily="34" charset="0"/>
                <a:cs typeface="Arial" panose="020B0604020202020204" pitchFamily="34" charset="0"/>
              </a:rPr>
              <a:t>I-526E được USCIS phê duyệt trong 2024 từ yêu cầu FOIA của AIIA được công khai vào 16/5/2025</a:t>
            </a:r>
            <a:r>
              <a:rPr kumimoji="0" lang="en-US" sz="600" i="1"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 </a:t>
            </a:r>
          </a:p>
        </p:txBody>
      </p:sp>
      <p:sp>
        <p:nvSpPr>
          <p:cNvPr id="152" name="Rectangle 151">
            <a:extLst>
              <a:ext uri="{FF2B5EF4-FFF2-40B4-BE49-F238E27FC236}">
                <a16:creationId xmlns:a16="http://schemas.microsoft.com/office/drawing/2014/main" id="{74840C43-CBD0-993A-EC1A-9F0C722E25D0}"/>
              </a:ext>
            </a:extLst>
          </p:cNvPr>
          <p:cNvSpPr/>
          <p:nvPr>
            <p:custDataLst>
              <p:tags r:id="rId7"/>
            </p:custDataLst>
          </p:nvPr>
        </p:nvSpPr>
        <p:spPr bwMode="auto">
          <a:xfrm>
            <a:off x="1060450" y="6447964"/>
            <a:ext cx="631825" cy="762000"/>
          </a:xfrm>
          <a:prstGeom prst="rect">
            <a:avLst/>
          </a:prstGeom>
          <a:noFill/>
          <a:ln w="38100" cap="flat">
            <a:noFill/>
            <a:prstDash val="solid"/>
            <a:round/>
          </a:ln>
          <a:effectLst/>
          <a:extLst>
            <a:ext uri="{909E8E84-426E-40DD-AFC4-6F175D3DCCD1}">
              <a14:hiddenFill xmlns:a14="http://schemas.microsoft.com/office/drawing/2010/main">
                <a:solidFill>
                  <a:schemeClr val="accent3"/>
                </a:solidFill>
              </a14:hiddenFill>
            </a:ext>
            <a:ext uri="{E45631CC-5BF2-4C18-A39C-3461C7D3F71A}">
              <a14:hiddenSp3d xmlns:a14="http://schemas.microsoft.com/office/drawing/2010/main"/>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0" rtlCol="0" anchor="ctr">
            <a:noAutofit/>
          </a:bodyPr>
          <a:lstStyle/>
          <a:p>
            <a:pPr algn="ctr" defTabSz="914400" latinLnBrk="1" hangingPunct="0">
              <a:spcBef>
                <a:spcPct val="0"/>
              </a:spcBef>
              <a:spcAft>
                <a:spcPct val="0"/>
              </a:spcAft>
            </a:pPr>
            <a:r>
              <a:rPr lang="en-US" sz="900" b="1" dirty="0">
                <a:latin typeface="Arial" panose="020B0604020202020204" pitchFamily="34" charset="0"/>
                <a:cs typeface="Arial" panose="020B0604020202020204" pitchFamily="34" charset="0"/>
              </a:rPr>
              <a:t>Tổng các </a:t>
            </a:r>
          </a:p>
          <a:p>
            <a:pPr algn="ctr" defTabSz="914400" latinLnBrk="1" hangingPunct="0">
              <a:spcBef>
                <a:spcPct val="0"/>
              </a:spcBef>
              <a:spcAft>
                <a:spcPct val="0"/>
              </a:spcAft>
            </a:pPr>
            <a:r>
              <a:rPr lang="en-US" sz="900" b="1" dirty="0">
                <a:latin typeface="Arial" panose="020B0604020202020204" pitchFamily="34" charset="0"/>
                <a:cs typeface="Arial" panose="020B0604020202020204" pitchFamily="34" charset="0"/>
              </a:rPr>
              <a:t>phê duyệt cho nhà </a:t>
            </a:r>
          </a:p>
          <a:p>
            <a:pPr algn="ctr" defTabSz="914400" latinLnBrk="1" hangingPunct="0">
              <a:spcBef>
                <a:spcPct val="0"/>
              </a:spcBef>
              <a:spcAft>
                <a:spcPct val="0"/>
              </a:spcAft>
            </a:pPr>
            <a:r>
              <a:rPr lang="en-US" sz="900" b="1" dirty="0">
                <a:latin typeface="Arial" panose="020B0604020202020204" pitchFamily="34" charset="0"/>
                <a:cs typeface="Arial" panose="020B0604020202020204" pitchFamily="34" charset="0"/>
              </a:rPr>
              <a:t>đầu tư dự án nông </a:t>
            </a:r>
          </a:p>
          <a:p>
            <a:pPr algn="ctr" defTabSz="914400" latinLnBrk="1" hangingPunct="0">
              <a:spcBef>
                <a:spcPct val="0"/>
              </a:spcBef>
              <a:spcAft>
                <a:spcPct val="0"/>
              </a:spcAft>
            </a:pPr>
            <a:r>
              <a:rPr lang="en-US" sz="900" b="1" dirty="0">
                <a:latin typeface="Arial" panose="020B0604020202020204" pitchFamily="34" charset="0"/>
                <a:cs typeface="Arial" panose="020B0604020202020204" pitchFamily="34" charset="0"/>
              </a:rPr>
              <a:t>thôn </a:t>
            </a:r>
            <a:r>
              <a:rPr kumimoji="0" lang="en-US" sz="900" b="1" i="0" strike="noStrike" cap="none" spc="0" normalizeH="0" baseline="0" dirty="0">
                <a:ln>
                  <a:noFill/>
                </a:ln>
                <a:uFillTx/>
                <a:latin typeface="Arial" panose="020B0604020202020204" pitchFamily="34" charset="0"/>
                <a:cs typeface="Arial" panose="020B0604020202020204" pitchFamily="34" charset="0"/>
              </a:rPr>
              <a:t>2024</a:t>
            </a:r>
            <a:endParaRPr kumimoji="0" lang="en-US" sz="900" b="1" i="0" strike="noStrike" cap="none" spc="0" normalizeH="0" baseline="0" dirty="0">
              <a:ln>
                <a:noFill/>
              </a:ln>
              <a:effectLst/>
              <a:uFillTx/>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BD7B79E3-41AD-C3F3-499F-461AB232A211}"/>
              </a:ext>
            </a:extLst>
          </p:cNvPr>
          <p:cNvSpPr txBox="1"/>
          <p:nvPr/>
        </p:nvSpPr>
        <p:spPr>
          <a:xfrm>
            <a:off x="1814513" y="6008688"/>
            <a:ext cx="620713" cy="2381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95000"/>
              </a:lnSpc>
            </a:pPr>
            <a:r>
              <a:rPr lang="en-US" sz="1000" dirty="0">
                <a:latin typeface="Arial" panose="020B0604020202020204" pitchFamily="34" charset="0"/>
                <a:cs typeface="Arial" panose="020B0604020202020204" pitchFamily="34" charset="0"/>
              </a:rPr>
              <a:t>EB5AN</a:t>
            </a:r>
          </a:p>
        </p:txBody>
      </p:sp>
      <p:sp>
        <p:nvSpPr>
          <p:cNvPr id="151" name="TextBox 150">
            <a:extLst>
              <a:ext uri="{FF2B5EF4-FFF2-40B4-BE49-F238E27FC236}">
                <a16:creationId xmlns:a16="http://schemas.microsoft.com/office/drawing/2014/main" id="{6F6B7630-B29A-07A1-C714-19374860C806}"/>
              </a:ext>
            </a:extLst>
          </p:cNvPr>
          <p:cNvSpPr txBox="1"/>
          <p:nvPr/>
        </p:nvSpPr>
        <p:spPr>
          <a:xfrm>
            <a:off x="1467972" y="6196308"/>
            <a:ext cx="620713" cy="2381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95000"/>
              </a:lnSpc>
            </a:pPr>
            <a:r>
              <a:rPr lang="en-US" sz="1000" b="1" dirty="0">
                <a:solidFill>
                  <a:schemeClr val="bg1"/>
                </a:solidFill>
                <a:latin typeface="Arial" panose="020B0604020202020204" pitchFamily="34" charset="0"/>
                <a:cs typeface="Arial" panose="020B0604020202020204" pitchFamily="34" charset="0"/>
              </a:rPr>
              <a:t>21%</a:t>
            </a:r>
          </a:p>
        </p:txBody>
      </p:sp>
      <p:sp>
        <p:nvSpPr>
          <p:cNvPr id="153" name="TextBox 152">
            <a:extLst>
              <a:ext uri="{FF2B5EF4-FFF2-40B4-BE49-F238E27FC236}">
                <a16:creationId xmlns:a16="http://schemas.microsoft.com/office/drawing/2014/main" id="{F759CAA6-7C4B-59DD-E724-24B2A7D44E08}"/>
              </a:ext>
            </a:extLst>
          </p:cNvPr>
          <p:cNvSpPr txBox="1"/>
          <p:nvPr/>
        </p:nvSpPr>
        <p:spPr>
          <a:xfrm>
            <a:off x="814389" y="7246938"/>
            <a:ext cx="620713" cy="2381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95000"/>
              </a:lnSpc>
            </a:pPr>
            <a:r>
              <a:rPr lang="en-US" sz="1000" dirty="0">
                <a:latin typeface="Arial" panose="020B0604020202020204" pitchFamily="34" charset="0"/>
                <a:cs typeface="Arial" panose="020B0604020202020204" pitchFamily="34" charset="0"/>
              </a:rPr>
              <a:t>79%</a:t>
            </a:r>
          </a:p>
        </p:txBody>
      </p:sp>
      <p:sp>
        <p:nvSpPr>
          <p:cNvPr id="154" name="TextBox 153">
            <a:extLst>
              <a:ext uri="{FF2B5EF4-FFF2-40B4-BE49-F238E27FC236}">
                <a16:creationId xmlns:a16="http://schemas.microsoft.com/office/drawing/2014/main" id="{4F361E93-DBCF-A04A-D504-4539DF5B9B9E}"/>
              </a:ext>
            </a:extLst>
          </p:cNvPr>
          <p:cNvSpPr txBox="1"/>
          <p:nvPr/>
        </p:nvSpPr>
        <p:spPr>
          <a:xfrm>
            <a:off x="96840" y="7529784"/>
            <a:ext cx="1480182" cy="4870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95000"/>
              </a:lnSpc>
            </a:pPr>
            <a:r>
              <a:rPr lang="en-US" sz="900" dirty="0">
                <a:latin typeface="Arial" panose="020B0604020202020204" pitchFamily="34" charset="0"/>
                <a:cs typeface="Arial" panose="020B0604020202020204" pitchFamily="34" charset="0"/>
              </a:rPr>
              <a:t>Hơn 500 công ty vận hành trung tâm vùng chỉ định EB-5 khác</a:t>
            </a:r>
          </a:p>
        </p:txBody>
      </p:sp>
      <p:sp>
        <p:nvSpPr>
          <p:cNvPr id="209" name="Rectangle">
            <a:extLst>
              <a:ext uri="{FF2B5EF4-FFF2-40B4-BE49-F238E27FC236}">
                <a16:creationId xmlns:a16="http://schemas.microsoft.com/office/drawing/2014/main" id="{38495958-BB68-CB92-1EE6-EAE4F7C6669A}"/>
              </a:ext>
            </a:extLst>
          </p:cNvPr>
          <p:cNvSpPr/>
          <p:nvPr/>
        </p:nvSpPr>
        <p:spPr>
          <a:xfrm>
            <a:off x="5251450" y="4092219"/>
            <a:ext cx="58102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WYOMING</a:t>
            </a:r>
          </a:p>
        </p:txBody>
      </p:sp>
      <p:sp>
        <p:nvSpPr>
          <p:cNvPr id="210" name="Rectangle">
            <a:extLst>
              <a:ext uri="{FF2B5EF4-FFF2-40B4-BE49-F238E27FC236}">
                <a16:creationId xmlns:a16="http://schemas.microsoft.com/office/drawing/2014/main" id="{2B9D3AAB-C6C6-52D3-229C-58B10DDC2DE4}"/>
              </a:ext>
            </a:extLst>
          </p:cNvPr>
          <p:cNvSpPr/>
          <p:nvPr/>
        </p:nvSpPr>
        <p:spPr>
          <a:xfrm>
            <a:off x="5797550" y="3517537"/>
            <a:ext cx="52387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VIRGINIA</a:t>
            </a:r>
          </a:p>
        </p:txBody>
      </p:sp>
      <p:sp>
        <p:nvSpPr>
          <p:cNvPr id="211" name="Rectangle">
            <a:extLst>
              <a:ext uri="{FF2B5EF4-FFF2-40B4-BE49-F238E27FC236}">
                <a16:creationId xmlns:a16="http://schemas.microsoft.com/office/drawing/2014/main" id="{4099252B-3D3E-3E99-CE1D-5044684F9AFB}"/>
              </a:ext>
            </a:extLst>
          </p:cNvPr>
          <p:cNvSpPr/>
          <p:nvPr/>
        </p:nvSpPr>
        <p:spPr>
          <a:xfrm>
            <a:off x="5835650" y="4138813"/>
            <a:ext cx="619125" cy="240066"/>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BẮC CAROLINA</a:t>
            </a:r>
          </a:p>
        </p:txBody>
      </p:sp>
      <p:sp>
        <p:nvSpPr>
          <p:cNvPr id="212" name="Rectangle">
            <a:extLst>
              <a:ext uri="{FF2B5EF4-FFF2-40B4-BE49-F238E27FC236}">
                <a16:creationId xmlns:a16="http://schemas.microsoft.com/office/drawing/2014/main" id="{10BD73EC-D0A0-BC1C-1E56-E09E5124F6CA}"/>
              </a:ext>
            </a:extLst>
          </p:cNvPr>
          <p:cNvSpPr/>
          <p:nvPr/>
        </p:nvSpPr>
        <p:spPr>
          <a:xfrm>
            <a:off x="6791325" y="4092219"/>
            <a:ext cx="66357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COLORADO</a:t>
            </a:r>
          </a:p>
        </p:txBody>
      </p:sp>
      <p:sp>
        <p:nvSpPr>
          <p:cNvPr id="25" name="Freeform 17">
            <a:extLst>
              <a:ext uri="{FF2B5EF4-FFF2-40B4-BE49-F238E27FC236}">
                <a16:creationId xmlns:a16="http://schemas.microsoft.com/office/drawing/2014/main" id="{38BED36B-41DA-6413-9672-0E3D3305229A}"/>
              </a:ext>
            </a:extLst>
          </p:cNvPr>
          <p:cNvSpPr>
            <a:spLocks/>
          </p:cNvSpPr>
          <p:nvPr/>
        </p:nvSpPr>
        <p:spPr bwMode="auto">
          <a:xfrm rot="20989818">
            <a:off x="6961188" y="2649538"/>
            <a:ext cx="504825" cy="630517"/>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sp>
        <p:nvSpPr>
          <p:cNvPr id="28" name="Freeform 20">
            <a:extLst>
              <a:ext uri="{FF2B5EF4-FFF2-40B4-BE49-F238E27FC236}">
                <a16:creationId xmlns:a16="http://schemas.microsoft.com/office/drawing/2014/main" id="{134430F1-08C5-1E7E-4BCF-D01D7E30A2A0}"/>
              </a:ext>
            </a:extLst>
          </p:cNvPr>
          <p:cNvSpPr>
            <a:spLocks/>
          </p:cNvSpPr>
          <p:nvPr/>
        </p:nvSpPr>
        <p:spPr bwMode="auto">
          <a:xfrm rot="20915782">
            <a:off x="5281613" y="2600325"/>
            <a:ext cx="458788" cy="749944"/>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sp>
        <p:nvSpPr>
          <p:cNvPr id="55" name="Freeform 33">
            <a:extLst>
              <a:ext uri="{FF2B5EF4-FFF2-40B4-BE49-F238E27FC236}">
                <a16:creationId xmlns:a16="http://schemas.microsoft.com/office/drawing/2014/main" id="{723DEA80-7D23-7132-3AFA-A8C6FF633112}"/>
              </a:ext>
            </a:extLst>
          </p:cNvPr>
          <p:cNvSpPr>
            <a:spLocks/>
          </p:cNvSpPr>
          <p:nvPr/>
        </p:nvSpPr>
        <p:spPr bwMode="auto">
          <a:xfrm rot="212498">
            <a:off x="5527675" y="2640013"/>
            <a:ext cx="844550" cy="66167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latin typeface="Lato Light" charset="0"/>
            </a:endParaRPr>
          </a:p>
        </p:txBody>
      </p:sp>
      <p:sp>
        <p:nvSpPr>
          <p:cNvPr id="60" name="Freeform 38">
            <a:extLst>
              <a:ext uri="{FF2B5EF4-FFF2-40B4-BE49-F238E27FC236}">
                <a16:creationId xmlns:a16="http://schemas.microsoft.com/office/drawing/2014/main" id="{4037F0B0-2A34-57AA-E66C-9045AB4DA77B}"/>
              </a:ext>
            </a:extLst>
          </p:cNvPr>
          <p:cNvSpPr>
            <a:spLocks/>
          </p:cNvSpPr>
          <p:nvPr/>
        </p:nvSpPr>
        <p:spPr bwMode="auto">
          <a:xfrm rot="256372">
            <a:off x="6405563" y="2684463"/>
            <a:ext cx="544513" cy="586627"/>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chemeClr val="accent2">
              <a:lumMod val="60000"/>
              <a:lumOff val="40000"/>
            </a:schemeClr>
          </a:solid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dirty="0">
              <a:solidFill>
                <a:schemeClr val="accent6"/>
              </a:solidFill>
              <a:latin typeface="Lato Light" charset="0"/>
            </a:endParaRPr>
          </a:p>
        </p:txBody>
      </p:sp>
      <p:sp>
        <p:nvSpPr>
          <p:cNvPr id="199" name="Rectangle">
            <a:extLst>
              <a:ext uri="{FF2B5EF4-FFF2-40B4-BE49-F238E27FC236}">
                <a16:creationId xmlns:a16="http://schemas.microsoft.com/office/drawing/2014/main" id="{8C5D7B99-8DFF-2F64-3532-FE6159D8EA65}"/>
              </a:ext>
            </a:extLst>
          </p:cNvPr>
          <p:cNvSpPr/>
          <p:nvPr/>
        </p:nvSpPr>
        <p:spPr>
          <a:xfrm>
            <a:off x="5353050" y="3306405"/>
            <a:ext cx="40322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IDAHO</a:t>
            </a:r>
          </a:p>
        </p:txBody>
      </p:sp>
      <p:sp>
        <p:nvSpPr>
          <p:cNvPr id="201" name="Rectangle">
            <a:extLst>
              <a:ext uri="{FF2B5EF4-FFF2-40B4-BE49-F238E27FC236}">
                <a16:creationId xmlns:a16="http://schemas.microsoft.com/office/drawing/2014/main" id="{10BBFD23-3BAF-2079-9F86-7093627BCB00}"/>
              </a:ext>
            </a:extLst>
          </p:cNvPr>
          <p:cNvSpPr/>
          <p:nvPr/>
        </p:nvSpPr>
        <p:spPr>
          <a:xfrm>
            <a:off x="5826125" y="3306405"/>
            <a:ext cx="52387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FLORIDA</a:t>
            </a:r>
          </a:p>
        </p:txBody>
      </p:sp>
      <p:sp>
        <p:nvSpPr>
          <p:cNvPr id="205" name="Rectangle">
            <a:extLst>
              <a:ext uri="{FF2B5EF4-FFF2-40B4-BE49-F238E27FC236}">
                <a16:creationId xmlns:a16="http://schemas.microsoft.com/office/drawing/2014/main" id="{729A9781-3DEC-E56E-1677-367461C9C804}"/>
              </a:ext>
            </a:extLst>
          </p:cNvPr>
          <p:cNvSpPr/>
          <p:nvPr/>
        </p:nvSpPr>
        <p:spPr>
          <a:xfrm>
            <a:off x="6448425" y="3306405"/>
            <a:ext cx="52387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GEORGIA</a:t>
            </a:r>
          </a:p>
        </p:txBody>
      </p:sp>
      <p:sp>
        <p:nvSpPr>
          <p:cNvPr id="208" name="Rectangle">
            <a:extLst>
              <a:ext uri="{FF2B5EF4-FFF2-40B4-BE49-F238E27FC236}">
                <a16:creationId xmlns:a16="http://schemas.microsoft.com/office/drawing/2014/main" id="{8357A2DD-94BE-7A19-D1AE-778464129045}"/>
              </a:ext>
            </a:extLst>
          </p:cNvPr>
          <p:cNvSpPr/>
          <p:nvPr/>
        </p:nvSpPr>
        <p:spPr>
          <a:xfrm>
            <a:off x="6953250" y="3306405"/>
            <a:ext cx="523875" cy="147733"/>
          </a:xfrm>
          <a:prstGeom prst="rect">
            <a:avLst/>
          </a:prstGeom>
          <a:noFill/>
          <a:ln w="12700" cap="flat">
            <a:noFill/>
            <a:miter lim="400000"/>
          </a:ln>
          <a:effectLst/>
        </p:spPr>
        <p:txBody>
          <a:bodyPr wrap="square" lIns="45720" tIns="27432" rIns="45720" bIns="27432" numCol="1" anchor="t">
            <a:spAutoFit/>
          </a:bodyPr>
          <a:lstStyle/>
          <a:p>
            <a:pPr lvl="0" algn="ctr" defTabSz="706557">
              <a:defRPr/>
            </a:pPr>
            <a:r>
              <a:rPr lang="en-US" sz="600" dirty="0">
                <a:solidFill>
                  <a:schemeClr val="accent3"/>
                </a:solidFill>
                <a:latin typeface="Arial" panose="020B0604020202020204" pitchFamily="34" charset="0"/>
                <a:cs typeface="Arial" panose="020B0604020202020204" pitchFamily="34" charset="0"/>
              </a:rPr>
              <a:t>UTAH</a:t>
            </a:r>
          </a:p>
        </p:txBody>
      </p:sp>
      <p:sp>
        <p:nvSpPr>
          <p:cNvPr id="310" name="Oval 10">
            <a:extLst>
              <a:ext uri="{FF2B5EF4-FFF2-40B4-BE49-F238E27FC236}">
                <a16:creationId xmlns:a16="http://schemas.microsoft.com/office/drawing/2014/main" id="{8B42BCFE-1FCF-7EBC-26F9-FD7AD6FFB125}"/>
              </a:ext>
            </a:extLst>
          </p:cNvPr>
          <p:cNvSpPr>
            <a:spLocks noChangeArrowheads="1"/>
          </p:cNvSpPr>
          <p:nvPr/>
        </p:nvSpPr>
        <p:spPr bwMode="auto">
          <a:xfrm>
            <a:off x="6015038" y="2785138"/>
            <a:ext cx="295275" cy="293460"/>
          </a:xfrm>
          <a:prstGeom prst="ellipse">
            <a:avLst/>
          </a:pr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343" name="TextBox 342">
            <a:extLst>
              <a:ext uri="{FF2B5EF4-FFF2-40B4-BE49-F238E27FC236}">
                <a16:creationId xmlns:a16="http://schemas.microsoft.com/office/drawing/2014/main" id="{A180ED55-C517-B52C-1F0A-B057FD18EE9B}"/>
              </a:ext>
            </a:extLst>
          </p:cNvPr>
          <p:cNvSpPr txBox="1"/>
          <p:nvPr/>
        </p:nvSpPr>
        <p:spPr>
          <a:xfrm>
            <a:off x="6105525" y="2866054"/>
            <a:ext cx="11430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a:ea typeface="Arial"/>
                <a:cs typeface="Arial"/>
                <a:sym typeface="Arial"/>
              </a:rPr>
              <a:t>14</a:t>
            </a:r>
          </a:p>
        </p:txBody>
      </p:sp>
      <p:sp>
        <p:nvSpPr>
          <p:cNvPr id="236" name="Oval 13">
            <a:extLst>
              <a:ext uri="{FF2B5EF4-FFF2-40B4-BE49-F238E27FC236}">
                <a16:creationId xmlns:a16="http://schemas.microsoft.com/office/drawing/2014/main" id="{B050E13D-F9A1-A522-2A8B-E9BAC7B458BC}"/>
              </a:ext>
            </a:extLst>
          </p:cNvPr>
          <p:cNvSpPr>
            <a:spLocks noChangeArrowheads="1"/>
          </p:cNvSpPr>
          <p:nvPr/>
        </p:nvSpPr>
        <p:spPr bwMode="auto">
          <a:xfrm>
            <a:off x="6416675" y="4058725"/>
            <a:ext cx="79375" cy="78908"/>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TextBox 236">
            <a:extLst>
              <a:ext uri="{FF2B5EF4-FFF2-40B4-BE49-F238E27FC236}">
                <a16:creationId xmlns:a16="http://schemas.microsoft.com/office/drawing/2014/main" id="{BEEB4DE2-49CA-54C6-F87F-C7901DF58D32}"/>
              </a:ext>
            </a:extLst>
          </p:cNvPr>
          <p:cNvSpPr txBox="1"/>
          <p:nvPr/>
        </p:nvSpPr>
        <p:spPr>
          <a:xfrm>
            <a:off x="6426200" y="3927979"/>
            <a:ext cx="58738"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238" name="TextBox 237">
            <a:extLst>
              <a:ext uri="{FF2B5EF4-FFF2-40B4-BE49-F238E27FC236}">
                <a16:creationId xmlns:a16="http://schemas.microsoft.com/office/drawing/2014/main" id="{C2FBC486-C07C-8908-4548-5CF64E9467A4}"/>
              </a:ext>
            </a:extLst>
          </p:cNvPr>
          <p:cNvSpPr txBox="1"/>
          <p:nvPr/>
        </p:nvSpPr>
        <p:spPr>
          <a:xfrm>
            <a:off x="7153275" y="3678687"/>
            <a:ext cx="58738"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2</a:t>
            </a:r>
          </a:p>
        </p:txBody>
      </p:sp>
      <p:sp>
        <p:nvSpPr>
          <p:cNvPr id="240" name="Oval 12">
            <a:extLst>
              <a:ext uri="{FF2B5EF4-FFF2-40B4-BE49-F238E27FC236}">
                <a16:creationId xmlns:a16="http://schemas.microsoft.com/office/drawing/2014/main" id="{0B2FC219-DFBE-EC84-B2D8-224DBC8693C6}"/>
              </a:ext>
            </a:extLst>
          </p:cNvPr>
          <p:cNvSpPr>
            <a:spLocks noChangeArrowheads="1"/>
          </p:cNvSpPr>
          <p:nvPr/>
        </p:nvSpPr>
        <p:spPr bwMode="auto">
          <a:xfrm>
            <a:off x="7011988" y="3689070"/>
            <a:ext cx="111125" cy="110863"/>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Oval 13">
            <a:extLst>
              <a:ext uri="{FF2B5EF4-FFF2-40B4-BE49-F238E27FC236}">
                <a16:creationId xmlns:a16="http://schemas.microsoft.com/office/drawing/2014/main" id="{F888EEF2-AF6C-6BF6-411A-211FD7A93591}"/>
              </a:ext>
            </a:extLst>
          </p:cNvPr>
          <p:cNvSpPr>
            <a:spLocks noChangeArrowheads="1"/>
          </p:cNvSpPr>
          <p:nvPr/>
        </p:nvSpPr>
        <p:spPr bwMode="auto">
          <a:xfrm>
            <a:off x="7027863" y="3900364"/>
            <a:ext cx="79375" cy="78908"/>
          </a:xfrm>
          <a:prstGeom prst="ellipse">
            <a:avLst/>
          </a:pr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TextBox 241">
            <a:extLst>
              <a:ext uri="{FF2B5EF4-FFF2-40B4-BE49-F238E27FC236}">
                <a16:creationId xmlns:a16="http://schemas.microsoft.com/office/drawing/2014/main" id="{4B791FE7-811A-EE9D-8257-B9BAD42FAAA0}"/>
              </a:ext>
            </a:extLst>
          </p:cNvPr>
          <p:cNvSpPr txBox="1"/>
          <p:nvPr/>
        </p:nvSpPr>
        <p:spPr>
          <a:xfrm>
            <a:off x="7153275" y="3874004"/>
            <a:ext cx="58738"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347" name="Oval 13">
            <a:extLst>
              <a:ext uri="{FF2B5EF4-FFF2-40B4-BE49-F238E27FC236}">
                <a16:creationId xmlns:a16="http://schemas.microsoft.com/office/drawing/2014/main" id="{830C17EA-A9BD-B6F3-5987-1FE4663A6330}"/>
              </a:ext>
            </a:extLst>
          </p:cNvPr>
          <p:cNvSpPr>
            <a:spLocks noChangeArrowheads="1"/>
          </p:cNvSpPr>
          <p:nvPr/>
        </p:nvSpPr>
        <p:spPr bwMode="auto">
          <a:xfrm>
            <a:off x="6580188" y="3024945"/>
            <a:ext cx="79375" cy="78908"/>
          </a:xfrm>
          <a:prstGeom prst="ellipse">
            <a:avLst/>
          </a:pr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TextBox 347">
            <a:extLst>
              <a:ext uri="{FF2B5EF4-FFF2-40B4-BE49-F238E27FC236}">
                <a16:creationId xmlns:a16="http://schemas.microsoft.com/office/drawing/2014/main" id="{8716B781-3B12-8C12-1B35-6EC0A54F1950}"/>
              </a:ext>
            </a:extLst>
          </p:cNvPr>
          <p:cNvSpPr txBox="1"/>
          <p:nvPr/>
        </p:nvSpPr>
        <p:spPr>
          <a:xfrm>
            <a:off x="6589713" y="2894199"/>
            <a:ext cx="58738"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243" name="Oval 13">
            <a:extLst>
              <a:ext uri="{FF2B5EF4-FFF2-40B4-BE49-F238E27FC236}">
                <a16:creationId xmlns:a16="http://schemas.microsoft.com/office/drawing/2014/main" id="{6AA46BEF-20D7-2330-6712-0F3F441C23E1}"/>
              </a:ext>
            </a:extLst>
          </p:cNvPr>
          <p:cNvSpPr>
            <a:spLocks noChangeArrowheads="1"/>
          </p:cNvSpPr>
          <p:nvPr/>
        </p:nvSpPr>
        <p:spPr bwMode="auto">
          <a:xfrm>
            <a:off x="6726238" y="3024945"/>
            <a:ext cx="79375" cy="78908"/>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TextBox 243">
            <a:extLst>
              <a:ext uri="{FF2B5EF4-FFF2-40B4-BE49-F238E27FC236}">
                <a16:creationId xmlns:a16="http://schemas.microsoft.com/office/drawing/2014/main" id="{B7F34D10-7977-746C-186A-DCD9CDDC4AAE}"/>
              </a:ext>
            </a:extLst>
          </p:cNvPr>
          <p:cNvSpPr txBox="1"/>
          <p:nvPr/>
        </p:nvSpPr>
        <p:spPr>
          <a:xfrm>
            <a:off x="6734175" y="2894199"/>
            <a:ext cx="61913"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246" name="Oval 13">
            <a:extLst>
              <a:ext uri="{FF2B5EF4-FFF2-40B4-BE49-F238E27FC236}">
                <a16:creationId xmlns:a16="http://schemas.microsoft.com/office/drawing/2014/main" id="{5C3315EC-56F0-3016-4AE6-03170C98D39A}"/>
              </a:ext>
            </a:extLst>
          </p:cNvPr>
          <p:cNvSpPr>
            <a:spLocks noChangeArrowheads="1"/>
          </p:cNvSpPr>
          <p:nvPr/>
        </p:nvSpPr>
        <p:spPr bwMode="auto">
          <a:xfrm>
            <a:off x="7170738" y="2999545"/>
            <a:ext cx="79375" cy="78908"/>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TextBox 246">
            <a:extLst>
              <a:ext uri="{FF2B5EF4-FFF2-40B4-BE49-F238E27FC236}">
                <a16:creationId xmlns:a16="http://schemas.microsoft.com/office/drawing/2014/main" id="{FB000BFD-2744-86B7-0AA9-05317B38B400}"/>
              </a:ext>
            </a:extLst>
          </p:cNvPr>
          <p:cNvSpPr txBox="1"/>
          <p:nvPr/>
        </p:nvSpPr>
        <p:spPr>
          <a:xfrm>
            <a:off x="7178675" y="2868799"/>
            <a:ext cx="61913"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248" name="Oval 13">
            <a:extLst>
              <a:ext uri="{FF2B5EF4-FFF2-40B4-BE49-F238E27FC236}">
                <a16:creationId xmlns:a16="http://schemas.microsoft.com/office/drawing/2014/main" id="{B6570774-6340-A72E-C8B3-CA558FE43338}"/>
              </a:ext>
            </a:extLst>
          </p:cNvPr>
          <p:cNvSpPr>
            <a:spLocks noChangeArrowheads="1"/>
          </p:cNvSpPr>
          <p:nvPr/>
        </p:nvSpPr>
        <p:spPr bwMode="auto">
          <a:xfrm>
            <a:off x="5430838" y="3129720"/>
            <a:ext cx="79375" cy="78908"/>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TextBox 248">
            <a:extLst>
              <a:ext uri="{FF2B5EF4-FFF2-40B4-BE49-F238E27FC236}">
                <a16:creationId xmlns:a16="http://schemas.microsoft.com/office/drawing/2014/main" id="{3D6DB726-2C9D-0DFB-688C-FDDD57F5CF34}"/>
              </a:ext>
            </a:extLst>
          </p:cNvPr>
          <p:cNvSpPr txBox="1"/>
          <p:nvPr/>
        </p:nvSpPr>
        <p:spPr>
          <a:xfrm>
            <a:off x="5438775" y="2998974"/>
            <a:ext cx="61913"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250" name="Oval 13">
            <a:extLst>
              <a:ext uri="{FF2B5EF4-FFF2-40B4-BE49-F238E27FC236}">
                <a16:creationId xmlns:a16="http://schemas.microsoft.com/office/drawing/2014/main" id="{062BF575-BBB0-5DC1-FEF4-EC7BF2AC07F9}"/>
              </a:ext>
            </a:extLst>
          </p:cNvPr>
          <p:cNvSpPr>
            <a:spLocks noChangeArrowheads="1"/>
          </p:cNvSpPr>
          <p:nvPr/>
        </p:nvSpPr>
        <p:spPr bwMode="auto">
          <a:xfrm>
            <a:off x="5510213" y="3863145"/>
            <a:ext cx="79375" cy="78908"/>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TextBox 250">
            <a:extLst>
              <a:ext uri="{FF2B5EF4-FFF2-40B4-BE49-F238E27FC236}">
                <a16:creationId xmlns:a16="http://schemas.microsoft.com/office/drawing/2014/main" id="{5F6B39CA-D930-801E-E1F1-D3AE4F482D81}"/>
              </a:ext>
            </a:extLst>
          </p:cNvPr>
          <p:cNvSpPr txBox="1"/>
          <p:nvPr/>
        </p:nvSpPr>
        <p:spPr>
          <a:xfrm>
            <a:off x="5518150" y="3732399"/>
            <a:ext cx="61913"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sp>
        <p:nvSpPr>
          <p:cNvPr id="252" name="Oval 13">
            <a:extLst>
              <a:ext uri="{FF2B5EF4-FFF2-40B4-BE49-F238E27FC236}">
                <a16:creationId xmlns:a16="http://schemas.microsoft.com/office/drawing/2014/main" id="{4B9E1528-FA7D-8C71-8CB1-BBB2BAC58BE9}"/>
              </a:ext>
            </a:extLst>
          </p:cNvPr>
          <p:cNvSpPr>
            <a:spLocks noChangeArrowheads="1"/>
          </p:cNvSpPr>
          <p:nvPr/>
        </p:nvSpPr>
        <p:spPr bwMode="auto">
          <a:xfrm>
            <a:off x="6408738" y="3707570"/>
            <a:ext cx="79375" cy="78908"/>
          </a:xfrm>
          <a:prstGeom prst="ellipse">
            <a:avLst/>
          </a:prstGeom>
          <a:solidFill>
            <a:srgbClr val="008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TextBox 252">
            <a:extLst>
              <a:ext uri="{FF2B5EF4-FFF2-40B4-BE49-F238E27FC236}">
                <a16:creationId xmlns:a16="http://schemas.microsoft.com/office/drawing/2014/main" id="{920C8677-418F-06CC-EC29-BB3E86CB420B}"/>
              </a:ext>
            </a:extLst>
          </p:cNvPr>
          <p:cNvSpPr txBox="1"/>
          <p:nvPr/>
        </p:nvSpPr>
        <p:spPr>
          <a:xfrm>
            <a:off x="6416675" y="3576824"/>
            <a:ext cx="61913"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1</a:t>
            </a:r>
          </a:p>
        </p:txBody>
      </p:sp>
      <p:cxnSp>
        <p:nvCxnSpPr>
          <p:cNvPr id="277" name="Straight Connector 276">
            <a:extLst>
              <a:ext uri="{FF2B5EF4-FFF2-40B4-BE49-F238E27FC236}">
                <a16:creationId xmlns:a16="http://schemas.microsoft.com/office/drawing/2014/main" id="{7A581484-0606-4242-DF6D-03E14E75C675}"/>
              </a:ext>
            </a:extLst>
          </p:cNvPr>
          <p:cNvCxnSpPr>
            <a:cxnSpLocks/>
          </p:cNvCxnSpPr>
          <p:nvPr/>
        </p:nvCxnSpPr>
        <p:spPr>
          <a:xfrm>
            <a:off x="5231098" y="2514987"/>
            <a:ext cx="2312702" cy="0"/>
          </a:xfrm>
          <a:prstGeom prst="line">
            <a:avLst/>
          </a:prstGeom>
          <a:noFill/>
          <a:ln w="26425" cap="flat">
            <a:solidFill>
              <a:schemeClr val="accent3"/>
            </a:solidFill>
            <a:prstDash val="solid"/>
            <a:round/>
          </a:ln>
          <a:effectLst/>
          <a:sp3d/>
        </p:spPr>
        <p:style>
          <a:lnRef idx="0">
            <a:scrgbClr r="0" g="0" b="0"/>
          </a:lnRef>
          <a:fillRef idx="0">
            <a:scrgbClr r="0" g="0" b="0"/>
          </a:fillRef>
          <a:effectRef idx="0">
            <a:scrgbClr r="0" g="0" b="0"/>
          </a:effectRef>
          <a:fontRef idx="none"/>
        </p:style>
      </p:cxnSp>
      <p:sp>
        <p:nvSpPr>
          <p:cNvPr id="214" name="Rectangle">
            <a:extLst>
              <a:ext uri="{FF2B5EF4-FFF2-40B4-BE49-F238E27FC236}">
                <a16:creationId xmlns:a16="http://schemas.microsoft.com/office/drawing/2014/main" id="{A6C570E3-47C2-4F02-6428-192EDA18201C}"/>
              </a:ext>
            </a:extLst>
          </p:cNvPr>
          <p:cNvSpPr/>
          <p:nvPr/>
        </p:nvSpPr>
        <p:spPr>
          <a:xfrm>
            <a:off x="5773880" y="2425732"/>
            <a:ext cx="1227138" cy="178510"/>
          </a:xfrm>
          <a:prstGeom prst="rect">
            <a:avLst/>
          </a:prstGeom>
          <a:solidFill>
            <a:schemeClr val="bg1"/>
          </a:solidFill>
          <a:ln w="12700" cap="flat">
            <a:noFill/>
            <a:miter lim="400000"/>
          </a:ln>
          <a:effectLst/>
        </p:spPr>
        <p:txBody>
          <a:bodyPr wrap="square" lIns="45720" tIns="27432" rIns="45720" bIns="27432" numCol="1" anchor="t">
            <a:spAutoFit/>
          </a:bodyPr>
          <a:lstStyle/>
          <a:p>
            <a:pPr lvl="0" algn="ctr" defTabSz="706557">
              <a:defRPr/>
            </a:pPr>
            <a:r>
              <a:rPr lang="en-US" sz="800" b="1" dirty="0">
                <a:solidFill>
                  <a:schemeClr val="accent3"/>
                </a:solidFill>
                <a:latin typeface="Arial" panose="020B0604020202020204" pitchFamily="34" charset="0"/>
                <a:cs typeface="Arial" panose="020B0604020202020204" pitchFamily="34" charset="0"/>
              </a:rPr>
              <a:t>Địa điểm dự án EB-5</a:t>
            </a:r>
          </a:p>
        </p:txBody>
      </p:sp>
    </p:spTree>
    <p:extLst>
      <p:ext uri="{BB962C8B-B14F-4D97-AF65-F5344CB8AC3E}">
        <p14:creationId xmlns:p14="http://schemas.microsoft.com/office/powerpoint/2010/main" val="168431130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755&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1.60022790000000014743E+00&quot;&gt;&lt;m_msothmcolidx val=&quot;0&quot;/&gt;&lt;m_rgb r=&quot;FF&quot; g=&quot;CA&quot; b=&quot;D9&quot;/&gt;&lt;/elem&gt;&lt;elem m_fUsage=&quot;1.00477844009999994768E+00&quot;&gt;&lt;m_msothmcolidx val=&quot;0&quot;/&gt;&lt;m_rgb r=&quot;C4&quot; g=&quot;00&quot; b=&quot;36&quot;/&gt;&lt;/elem&gt;&lt;elem m_fUsage=&quot;1.00000000000000000000E+00&quot;&gt;&lt;m_msothmcolidx val=&quot;0&quot;/&gt;&lt;m_rgb r=&quot;87&quot; g=&quot;8E&quot; b=&quot;D2&quot;/&gt;&lt;/elem&gt;&lt;elem m_fUsage=&quot;9.00000000000000022204E-01&quot;&gt;&lt;m_msothmcolidx val=&quot;0&quot;/&gt;&lt;m_rgb r=&quot;00&quot; g=&quot;80&quot; b=&quot;00&quot;/&gt;&lt;/elem&gt;&lt;elem m_fUsage=&quot;8.17887699000000023553E-01&quot;&gt;&lt;m_msothmcolidx val=&quot;0&quot;/&gt;&lt;m_rgb r=&quot;FF&quot; g=&quot;BB&quot; b=&quot;CE&quot;/&gt;&lt;/elem&gt;&lt;elem m_fUsage=&quot;8.10000000000000053291E-01&quot;&gt;&lt;m_msothmcolidx val=&quot;0&quot;/&gt;&lt;m_rgb r=&quot;2C&quot; g=&quot;34&quot; b=&quot;7F&quot;/&gt;&lt;/elem&gt;&lt;elem m_fUsage=&quot;7.29000000000000092371E-01&quot;&gt;&lt;m_msothmcolidx val=&quot;0&quot;/&gt;&lt;m_rgb r=&quot;FF&quot; g=&quot;C1&quot; b=&quot;09&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9BnQOBmOoL2w27tAQGK2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VhdwyoqT5jxzqfM3EbG.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1PgrQtvde9BUUQfRXRDC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4m42HUTTP1lbgZxgdUVC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YU9tlKEoWl6kovtfxu_0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wyEuBpZXAbHdAHBLhrs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nzmFa9_spELBxCuwZdJ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_23J9H9akf8beCiGT8a_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vKowi8pmMrvMtyXftYa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gtZhJt5TTFwNH9PJYMu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M97gezb716PLomwWHPp6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EB5AN Master Template">
  <a:themeElements>
    <a:clrScheme name="Custom 2">
      <a:dk1>
        <a:srgbClr val="000000"/>
      </a:dk1>
      <a:lt1>
        <a:srgbClr val="FFFFFF"/>
      </a:lt1>
      <a:dk2>
        <a:srgbClr val="0070C0"/>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2.xml><?xml version="1.0" encoding="utf-8"?>
<a:theme xmlns:a="http://schemas.openxmlformats.org/drawingml/2006/main" name="EB5AN Master Template">
  <a:themeElements>
    <a:clrScheme name="Custom 4">
      <a:dk1>
        <a:srgbClr val="000000"/>
      </a:dk1>
      <a:lt1>
        <a:srgbClr val="FFFFFF"/>
      </a:lt1>
      <a:dk2>
        <a:srgbClr val="0070C0"/>
      </a:dk2>
      <a:lt2>
        <a:srgbClr val="808080"/>
      </a:lt2>
      <a:accent1>
        <a:srgbClr val="E2E2E2"/>
      </a:accent1>
      <a:accent2>
        <a:srgbClr val="8BAFBE"/>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3.xml><?xml version="1.0" encoding="utf-8"?>
<a:theme xmlns:a="http://schemas.openxmlformats.org/drawingml/2006/main" name="1_Voith">
  <a:themeElements>
    <a:clrScheme name="1_Voith">
      <a:dk1>
        <a:srgbClr val="000000"/>
      </a:dk1>
      <a:lt1>
        <a:srgbClr val="FFFFFF"/>
      </a:lt1>
      <a:dk2>
        <a:srgbClr val="A7A7A7"/>
      </a:dk2>
      <a:lt2>
        <a:srgbClr val="535353"/>
      </a:lt2>
      <a:accent1>
        <a:srgbClr val="C5C5C5"/>
      </a:accent1>
      <a:accent2>
        <a:srgbClr val="788CC8"/>
      </a:accent2>
      <a:accent3>
        <a:srgbClr val="2D3987"/>
      </a:accent3>
      <a:accent4>
        <a:srgbClr val="4B4B4B"/>
      </a:accent4>
      <a:accent5>
        <a:srgbClr val="707070"/>
      </a:accent5>
      <a:accent6>
        <a:srgbClr val="0070C0"/>
      </a:accent6>
      <a:hlink>
        <a:srgbClr val="0000FF"/>
      </a:hlink>
      <a:folHlink>
        <a:srgbClr val="FF00FF"/>
      </a:folHlink>
    </a:clrScheme>
    <a:fontScheme name="1_Voith">
      <a:majorFont>
        <a:latin typeface="Helvetica"/>
        <a:ea typeface="Helvetica"/>
        <a:cs typeface="Helvetica"/>
      </a:majorFont>
      <a:minorFont>
        <a:latin typeface="Calibri"/>
        <a:ea typeface="Calibri"/>
        <a:cs typeface="Calibri"/>
      </a:minorFont>
    </a:fontScheme>
    <a:fmtScheme name="1_Voit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8100" cap="flat">
          <a:no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9858</TotalTime>
  <Words>853</Words>
  <Application>Microsoft Macintosh PowerPoint</Application>
  <PresentationFormat>Custom</PresentationFormat>
  <Paragraphs>128</Paragraphs>
  <Slides>1</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Lato Light</vt:lpstr>
      <vt:lpstr>1_EB5AN Master Template</vt:lpstr>
      <vt:lpstr>EB5AN Master Template</vt:lpstr>
      <vt:lpstr>1_Voith</vt:lpstr>
      <vt:lpstr>think-cell Slide</vt:lpstr>
      <vt:lpstr>PowerPoint Presentation</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MICHAEL</dc:creator>
  <cp:lastModifiedBy>Tuong Tran</cp:lastModifiedBy>
  <cp:revision>1044</cp:revision>
  <cp:lastPrinted>2015-10-20T02:21:30Z</cp:lastPrinted>
  <dcterms:created xsi:type="dcterms:W3CDTF">2014-04-11T02:56:31Z</dcterms:created>
  <dcterms:modified xsi:type="dcterms:W3CDTF">2025-08-25T08:37:37Z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 Format</vt:lpwstr>
  </property>
  <property fmtid="{D5CDD505-2E9C-101B-9397-08002B2CF9AE}" pid="4" name="Template Name">
    <vt:lpwstr>Letter</vt:lpwstr>
  </property>
</Properties>
</file>