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661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1009" r:id="rId4"/>
  </p:sldIdLst>
  <p:sldSz cx="7772400" cy="10058400"/>
  <p:notesSz cx="6950075" cy="9236075"/>
  <p:custDataLst>
    <p:tags r:id="rId7"/>
  </p:custDataLst>
  <p:defaultTextStyle>
    <a:defPPr>
      <a:defRPr lang="en-US"/>
    </a:defPPr>
    <a:lvl1pPr marL="0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1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151" userDrawn="1">
          <p15:clr>
            <a:srgbClr val="A4A3A4"/>
          </p15:clr>
        </p15:guide>
        <p15:guide id="5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861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141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016D9A-54DC-DF5B-929C-90FB4D5FC85B}" name="Sanya Brown" initials="SB" userId="Sanya Brown" providerId="None"/>
  <p188:author id="{8F756C9B-B1C4-CFE7-613A-2573C5FD7D0D}" name="Jeremy Shackle" initials="JS" userId="0883a0b13fc8f3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readingServices.com" initials="U" lastIdx="10" clrIdx="0">
    <p:extLst>
      <p:ext uri="{19B8F6BF-5375-455C-9EA6-DF929625EA0E}">
        <p15:presenceInfo xmlns:p15="http://schemas.microsoft.com/office/powerpoint/2012/main" userId="ProofreadingService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C8"/>
    <a:srgbClr val="808080"/>
    <a:srgbClr val="C5C5C5"/>
    <a:srgbClr val="008000"/>
    <a:srgbClr val="F1F2F3"/>
    <a:srgbClr val="FFFF66"/>
    <a:srgbClr val="B4C2E6"/>
    <a:srgbClr val="2B347F"/>
    <a:srgbClr val="2D3987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57" autoAdjust="0"/>
  </p:normalViewPr>
  <p:slideViewPr>
    <p:cSldViewPr snapToGrid="0" snapToObjects="1">
      <p:cViewPr>
        <p:scale>
          <a:sx n="104" d="100"/>
          <a:sy n="104" d="100"/>
        </p:scale>
        <p:origin x="972" y="-3408"/>
      </p:cViewPr>
      <p:guideLst>
        <p:guide orient="horz" pos="1196"/>
        <p:guide pos="1"/>
        <p:guide orient="horz" pos="142"/>
        <p:guide pos="15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76" y="108"/>
      </p:cViewPr>
      <p:guideLst>
        <p:guide orient="horz" pos="2880"/>
        <p:guide pos="2160"/>
        <p:guide orient="horz" pos="2928"/>
        <p:guide pos="2208"/>
        <p:guide orient="horz" pos="2861"/>
        <p:guide orient="horz" pos="2909"/>
        <p:guide pos="214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5294924554183E-2"/>
          <c:y val="0.2611607142857143"/>
          <c:w val="0.92866941015089166"/>
          <c:h val="0.477678571428571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C-44ED-B409-615A603E9E68}"/>
            </c:ext>
          </c:extLst>
        </c:ser>
        <c:ser>
          <c:idx val="1"/>
          <c:order val="1"/>
          <c:spPr>
            <a:solidFill>
              <a:srgbClr val="008000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C-44ED-B409-615A603E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7427312"/>
        <c:axId val="1"/>
      </c:barChart>
      <c:catAx>
        <c:axId val="17774273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77427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59149722735672E-2"/>
          <c:y val="4.8059149722735672E-2"/>
          <c:w val="0.90388170055452866"/>
          <c:h val="0.9038817005545286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148-4346-BDFF-41BE0DB9DB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48-4346-BDFF-41BE0DB9DB8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21.212121212121211</c:v>
                </c:pt>
                <c:pt idx="1">
                  <c:v>78.787878787878796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346-BDFF-41BE0DB9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692150"/>
            <a:ext cx="2676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442065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1761029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15405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2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76709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133674-5E05-B8FA-875B-3657D7BE0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208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8" progId="TCLayout.ActiveDocument.1">
                  <p:embed/>
                </p:oleObj>
              </mc:Choice>
              <mc:Fallback>
                <p:oleObj name="think-cell Slide" r:id="rId3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8284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1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03A1E-176A-4C64-BC35-EEE2ABE67E8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878820"/>
            <a:ext cx="7033922" cy="676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6E8CE7-E40C-4588-BFC4-873FB9F2E9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2212320"/>
            <a:ext cx="7033922" cy="676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343F709-7989-47A7-BDF2-705B0AD3653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35B41-55C1-4BFB-9D06-4BDEA8A3196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97568E-EC8C-1FA4-A077-54E71D848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314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8" progId="TCLayout.ActiveDocument.1">
                  <p:embed/>
                </p:oleObj>
              </mc:Choice>
              <mc:Fallback>
                <p:oleObj name="think-cell Slide" r:id="rId8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7748EA1-957B-48B6-ABA4-C24D50AB152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878820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18A1BCE-8E3B-65FE-4B02-3C065E599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1328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1954780-D884-4147-BDBC-37DE1E6BE83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497321"/>
            <a:ext cx="7772400" cy="56108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9545" bIns="69545" rtlCol="0" anchor="ctr" anchorCtr="0"/>
          <a:lstStyle/>
          <a:p>
            <a:pPr algn="ctr"/>
            <a:endParaRPr lang="en-US" sz="1082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4014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1049314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887307"/>
            <a:ext cx="777111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dist="25400" dir="5400000" algn="ctr" rotWithShape="0">
              <a:schemeClr val="accent3"/>
            </a:outerShdw>
          </a:effectLst>
        </p:spPr>
        <p:txBody>
          <a:bodyPr/>
          <a:lstStyle/>
          <a:p>
            <a:pPr>
              <a:defRPr/>
            </a:pPr>
            <a:endParaRPr lang="en-US" sz="1468" dirty="0"/>
          </a:p>
        </p:txBody>
      </p:sp>
      <p:sp>
        <p:nvSpPr>
          <p:cNvPr id="10" name="TextBox 9"/>
          <p:cNvSpPr txBox="1"/>
          <p:nvPr/>
        </p:nvSpPr>
        <p:spPr>
          <a:xfrm>
            <a:off x="7237237" y="9684728"/>
            <a:ext cx="169653" cy="186267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69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065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69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95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26892" y="9666292"/>
            <a:ext cx="49928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0" dirty="0">
                <a:solidFill>
                  <a:schemeClr val="bg1"/>
                </a:solidFill>
              </a:rPr>
              <a:t>Copyright © 2011-2022</a:t>
            </a:r>
            <a:r>
              <a:rPr lang="en-US" sz="850" b="0" baseline="0" dirty="0">
                <a:solidFill>
                  <a:schemeClr val="bg1"/>
                </a:solidFill>
              </a:rPr>
              <a:t> </a:t>
            </a:r>
            <a:r>
              <a:rPr lang="en-US" sz="850" b="0" dirty="0">
                <a:solidFill>
                  <a:schemeClr val="bg1"/>
                </a:solidFill>
              </a:rPr>
              <a:t>EB5AN, LLC All Rights Reserved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2122" y="9666292"/>
            <a:ext cx="18004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u="sng" dirty="0">
                <a:solidFill>
                  <a:schemeClr val="bg1"/>
                </a:solidFill>
              </a:rPr>
              <a:t>www.EB5AffiliateNetwork.com</a:t>
            </a:r>
            <a:r>
              <a:rPr lang="en-US" sz="850" b="1" u="sng" baseline="0" dirty="0">
                <a:solidFill>
                  <a:schemeClr val="bg1"/>
                </a:solidFill>
              </a:rPr>
              <a:t> </a:t>
            </a:r>
            <a:endParaRPr lang="en-US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EC23F22-D27E-A97A-DA0B-46E907E50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82667433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7772400" imgH="10058400" progId="TCLayout.ActiveDocument.1">
                  <p:embed/>
                </p:oleObj>
              </mc:Choice>
              <mc:Fallback>
                <p:oleObj name="think-cell Slide" r:id="rId11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C23F22-D27E-A97A-DA0B-46E907E50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/>
  <p:txStyles>
    <p:titleStyle>
      <a:lvl1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Tx/>
        <a:buFontTx/>
        <a:buNone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295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590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–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88181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80000"/>
        <a:buFontTx/>
        <a:buChar char="o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17999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»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0305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452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8598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7745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9146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8293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87439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16586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45732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74879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04025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33172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3.xml"/><Relationship Id="rId21" Type="http://schemas.openxmlformats.org/officeDocument/2006/relationships/image" Target="../media/image14.jpeg"/><Relationship Id="rId7" Type="http://schemas.openxmlformats.org/officeDocument/2006/relationships/tags" Target="../tags/tag17.xml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png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23" Type="http://schemas.openxmlformats.org/officeDocument/2006/relationships/chart" Target="../charts/chart2.xml"/><Relationship Id="rId10" Type="http://schemas.openxmlformats.org/officeDocument/2006/relationships/image" Target="../media/image1.emf"/><Relationship Id="rId19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440E-2E79-AF8D-854D-2170395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81ED34-27D2-16FC-F6AC-11DD2B5797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9CAFA3-89B7-E1CA-EA20-45A69CE3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Rectangle 34">
            <a:extLst>
              <a:ext uri="{FF2B5EF4-FFF2-40B4-BE49-F238E27FC236}">
                <a16:creationId xmlns:a16="http://schemas.microsoft.com/office/drawing/2014/main" id="{EAE4BC93-6430-FB96-3680-4E854F3187E4}"/>
              </a:ext>
            </a:extLst>
          </p:cNvPr>
          <p:cNvSpPr/>
          <p:nvPr/>
        </p:nvSpPr>
        <p:spPr>
          <a:xfrm>
            <a:off x="0" y="8949874"/>
            <a:ext cx="7772399" cy="11085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654">
            <a:extLst>
              <a:ext uri="{FF2B5EF4-FFF2-40B4-BE49-F238E27FC236}">
                <a16:creationId xmlns:a16="http://schemas.microsoft.com/office/drawing/2014/main" id="{841DFAF7-62AA-0541-5612-8C3B1453BE94}"/>
              </a:ext>
            </a:extLst>
          </p:cNvPr>
          <p:cNvSpPr/>
          <p:nvPr/>
        </p:nvSpPr>
        <p:spPr>
          <a:xfrm>
            <a:off x="0" y="129436"/>
            <a:ext cx="7772400" cy="9140478"/>
          </a:xfrm>
          <a:prstGeom prst="rect">
            <a:avLst/>
          </a:prstGeom>
          <a:gradFill rotWithShape="0">
            <a:gsLst>
              <a:gs pos="22000">
                <a:srgbClr val="5463C6">
                  <a:alpha val="71372"/>
                </a:srgbClr>
              </a:gs>
              <a:gs pos="100000">
                <a:srgbClr val="2D3987">
                  <a:alpha val="88235"/>
                </a:srgbClr>
              </a:gs>
            </a:gsLst>
            <a:lin ang="2700000"/>
          </a:gra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sng" strike="noStrike" kern="0" cap="none" spc="0" normalizeH="0" baseline="0" noProof="0" dirty="0">
              <a:ln>
                <a:noFill/>
              </a:ln>
              <a:solidFill>
                <a:srgbClr val="2D39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654">
            <a:extLst>
              <a:ext uri="{FF2B5EF4-FFF2-40B4-BE49-F238E27FC236}">
                <a16:creationId xmlns:a16="http://schemas.microsoft.com/office/drawing/2014/main" id="{29F8687B-E05D-A0D1-4BC6-2D4EF43B08E0}"/>
              </a:ext>
            </a:extLst>
          </p:cNvPr>
          <p:cNvSpPr/>
          <p:nvPr/>
        </p:nvSpPr>
        <p:spPr>
          <a:xfrm>
            <a:off x="0" y="-3"/>
            <a:ext cx="7772400" cy="1309986"/>
          </a:xfrm>
          <a:prstGeom prst="rect">
            <a:avLst/>
          </a:prstGeom>
          <a:solidFill>
            <a:srgbClr val="2D3987"/>
          </a:soli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pt-br" sz="264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57" name="Picture 88">
            <a:extLst>
              <a:ext uri="{FF2B5EF4-FFF2-40B4-BE49-F238E27FC236}">
                <a16:creationId xmlns:a16="http://schemas.microsoft.com/office/drawing/2014/main" id="{39FC0605-3EFF-154E-6D3E-AC0CDE0D48FC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72607" y="144281"/>
            <a:ext cx="1618094" cy="7805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1F807F5-B694-D22A-6639-DD5E94A079CE}"/>
              </a:ext>
            </a:extLst>
          </p:cNvPr>
          <p:cNvSpPr txBox="1"/>
          <p:nvPr/>
        </p:nvSpPr>
        <p:spPr>
          <a:xfrm>
            <a:off x="76201" y="1037483"/>
            <a:ext cx="1966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8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EB5Investments.com • EB5AN.com </a:t>
            </a:r>
            <a:endParaRPr lang="pt-b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A8D532-DCAF-EA3A-1028-A63495CE50D6}"/>
              </a:ext>
            </a:extLst>
          </p:cNvPr>
          <p:cNvSpPr/>
          <p:nvPr/>
        </p:nvSpPr>
        <p:spPr>
          <a:xfrm>
            <a:off x="1901952" y="245832"/>
            <a:ext cx="5766991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rtl="0"/>
            <a:r>
              <a:rPr lang="pt-br" sz="125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EB5AN é uma gestora de fundos de investimento EB-5, operadora de centro regional autorizada pelo USCIS e uma empresa de consultoria  </a:t>
            </a:r>
          </a:p>
          <a:p>
            <a:pPr algn="ctr" rtl="0"/>
            <a:r>
              <a:rPr lang="pt-br" sz="125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EB5AN ajuda os investidores estrangeiros a obter residência permanente nos EUA por meio de investimentos. </a:t>
            </a:r>
            <a:endParaRPr lang="pt-br" sz="1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">
            <a:extLst>
              <a:ext uri="{FF2B5EF4-FFF2-40B4-BE49-F238E27FC236}">
                <a16:creationId xmlns:a16="http://schemas.microsoft.com/office/drawing/2014/main" id="{2FF6EE2B-E49D-33EA-5857-49281FDD92AD}"/>
              </a:ext>
            </a:extLst>
          </p:cNvPr>
          <p:cNvSpPr/>
          <p:nvPr/>
        </p:nvSpPr>
        <p:spPr>
          <a:xfrm>
            <a:off x="2666906" y="5200117"/>
            <a:ext cx="5000291" cy="3415593"/>
          </a:xfrm>
          <a:prstGeom prst="rect">
            <a:avLst/>
          </a:prstGeom>
          <a:solidFill>
            <a:srgbClr val="2B347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17100" rtl="0"/>
            <a:endParaRPr lang="pt-br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6" name="Table 14">
            <a:extLst>
              <a:ext uri="{FF2B5EF4-FFF2-40B4-BE49-F238E27FC236}">
                <a16:creationId xmlns:a16="http://schemas.microsoft.com/office/drawing/2014/main" id="{D2CC5493-D486-7017-3C22-6BA4A15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83505"/>
              </p:ext>
            </p:extLst>
          </p:nvPr>
        </p:nvGraphicFramePr>
        <p:xfrm>
          <a:off x="2666905" y="1828800"/>
          <a:ext cx="5000291" cy="341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291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2033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Abordagem de Investimento Institucional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969065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foco da EB5AN é identificar projetos de desenvolvimento imobiliário de qualidade institucional que atendam aos seus rígidos critérios internos de subscrição para imigração e risco financeiro.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projetos gerenciados pela EB5AN são estruturados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não depender de nenhum montante mínimo de 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financiamento EB-5 para concluir o projeto.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Além disso, a EB5AN prioriza o investimento em projetos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empregos EB-5 já criados para seus investidores,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aqueles que, em última análise, se projeta que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criarão significativamente mais empregos por </a:t>
                      </a:r>
                      <a:br>
                        <a:rPr lang="pt-br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investidor do que os exigidos pelo programa EB-5.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pt-b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fundadores da EB5AN são formados em Yale,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Stanford e UNC Chapel Hill, e anteriormente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trabalharam em algumas das empresas de serviços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profissionais mais prestigiados, como o Boston </a:t>
                      </a: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 Group (BCG) e AEA Investors.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750" b="0" i="0" u="none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EB5AN colabora com várias empresas de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de primeira linha, incluindo o Kolter,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 dos maiores desenvolvedores privados do país.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Desde 1997, o Kolter investiu em mais de 180 projetos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 um valor previsto de mais de US$ 30 bilhões,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 concluiu mais de 100 projetos residenciais,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entregou quase 27.000 unidades, e </a:t>
                      </a: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nunca deixou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pagar um empréstimo. 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75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EB5AN é 100% independente do Kolter.</a:t>
                      </a: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graphicFrame>
        <p:nvGraphicFramePr>
          <p:cNvPr id="227" name="Table 14">
            <a:extLst>
              <a:ext uri="{FF2B5EF4-FFF2-40B4-BE49-F238E27FC236}">
                <a16:creationId xmlns:a16="http://schemas.microsoft.com/office/drawing/2014/main" id="{5C111B6C-A5B9-1CB4-6EF5-DF56C813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2785"/>
              </p:ext>
            </p:extLst>
          </p:nvPr>
        </p:nvGraphicFramePr>
        <p:xfrm>
          <a:off x="103354" y="5646342"/>
          <a:ext cx="2460199" cy="304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99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3684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5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EB5AN é líder de mercado para EB-5 rural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80638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pt-b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sp>
        <p:nvSpPr>
          <p:cNvPr id="256" name="Rectangle 255">
            <a:extLst>
              <a:ext uri="{FF2B5EF4-FFF2-40B4-BE49-F238E27FC236}">
                <a16:creationId xmlns:a16="http://schemas.microsoft.com/office/drawing/2014/main" id="{2E210D68-5F59-92CD-70CE-75FED5579F1E}"/>
              </a:ext>
            </a:extLst>
          </p:cNvPr>
          <p:cNvSpPr/>
          <p:nvPr/>
        </p:nvSpPr>
        <p:spPr>
          <a:xfrm>
            <a:off x="107952" y="8689577"/>
            <a:ext cx="755924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6200" indent="-76200" algn="l" rtl="0">
              <a:spcAft>
                <a:spcPts val="100"/>
              </a:spcAft>
              <a:tabLst>
                <a:tab pos="180975" algn="l"/>
              </a:tabLst>
            </a:pPr>
            <a:r>
              <a:rPr lang="pt-br" sz="7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estatísticas e números mencionados neste documento referem-se a agosto de 2025. </a:t>
            </a:r>
          </a:p>
        </p:txBody>
      </p:sp>
      <p:sp>
        <p:nvSpPr>
          <p:cNvPr id="259" name="Title 2">
            <a:extLst>
              <a:ext uri="{FF2B5EF4-FFF2-40B4-BE49-F238E27FC236}">
                <a16:creationId xmlns:a16="http://schemas.microsoft.com/office/drawing/2014/main" id="{05297DB1-D2BA-24D1-8770-175EDB7DF911}"/>
              </a:ext>
            </a:extLst>
          </p:cNvPr>
          <p:cNvSpPr txBox="1"/>
          <p:nvPr/>
        </p:nvSpPr>
        <p:spPr>
          <a:xfrm>
            <a:off x="1666048" y="9504484"/>
            <a:ext cx="188923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l" rtl="0">
              <a:spcAft>
                <a:spcPts val="200"/>
              </a:spcAft>
            </a:pPr>
            <a:r>
              <a:rPr lang="pt-br" sz="1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Samuel B. Silverman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Aft>
                <a:spcPts val="200"/>
              </a:spcAft>
            </a:pPr>
            <a:r>
              <a:rPr lang="pt-br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Fundador e Sócio-Diretor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itle 2">
            <a:extLst>
              <a:ext uri="{FF2B5EF4-FFF2-40B4-BE49-F238E27FC236}">
                <a16:creationId xmlns:a16="http://schemas.microsoft.com/office/drawing/2014/main" id="{C8726F4E-FA5C-C4D9-F5F2-0835CFDA5CD2}"/>
              </a:ext>
            </a:extLst>
          </p:cNvPr>
          <p:cNvSpPr txBox="1"/>
          <p:nvPr/>
        </p:nvSpPr>
        <p:spPr>
          <a:xfrm>
            <a:off x="5502605" y="9504484"/>
            <a:ext cx="188385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 algn="l" rtl="0">
              <a:spcAft>
                <a:spcPts val="200"/>
              </a:spcAft>
            </a:pPr>
            <a:r>
              <a:rPr lang="pt-br" sz="1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Michael B. Schoenfeld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Aft>
                <a:spcPts val="200"/>
              </a:spcAft>
            </a:pPr>
            <a:r>
              <a:rPr lang="pt-br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Fundador e Sócio-Diretor</a:t>
            </a:r>
          </a:p>
        </p:txBody>
      </p:sp>
      <p:sp>
        <p:nvSpPr>
          <p:cNvPr id="262" name="Straight Connector 261">
            <a:extLst>
              <a:ext uri="{FF2B5EF4-FFF2-40B4-BE49-F238E27FC236}">
                <a16:creationId xmlns:a16="http://schemas.microsoft.com/office/drawing/2014/main" id="{301674B2-8A5F-79AF-D639-C32D586743C4}"/>
              </a:ext>
            </a:extLst>
          </p:cNvPr>
          <p:cNvSpPr/>
          <p:nvPr/>
        </p:nvSpPr>
        <p:spPr>
          <a:xfrm>
            <a:off x="3882506" y="9343996"/>
            <a:ext cx="0" cy="685179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Picture 11" descr="Picture 11">
            <a:extLst>
              <a:ext uri="{FF2B5EF4-FFF2-40B4-BE49-F238E27FC236}">
                <a16:creationId xmlns:a16="http://schemas.microsoft.com/office/drawing/2014/main" id="{394FA70A-266B-D7B8-4A78-9A72989B38F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951" y="8797274"/>
            <a:ext cx="1480182" cy="125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片 3" descr="图片 3">
            <a:extLst>
              <a:ext uri="{FF2B5EF4-FFF2-40B4-BE49-F238E27FC236}">
                <a16:creationId xmlns:a16="http://schemas.microsoft.com/office/drawing/2014/main" id="{7A481AC5-4429-14D7-803F-DB00BE498C9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82636" y="8711502"/>
            <a:ext cx="1271190" cy="133993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83A3F818-E926-DEE4-F138-F169E7A872F0}"/>
              </a:ext>
            </a:extLst>
          </p:cNvPr>
          <p:cNvSpPr/>
          <p:nvPr/>
        </p:nvSpPr>
        <p:spPr>
          <a:xfrm>
            <a:off x="5212617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3356491-26C8-D878-8D2D-C879CA70FB04}"/>
              </a:ext>
            </a:extLst>
          </p:cNvPr>
          <p:cNvSpPr/>
          <p:nvPr/>
        </p:nvSpPr>
        <p:spPr>
          <a:xfrm>
            <a:off x="5212617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F7119BA-54D5-FC20-A6C2-52E95DBE3891}"/>
              </a:ext>
            </a:extLst>
          </p:cNvPr>
          <p:cNvSpPr/>
          <p:nvPr/>
        </p:nvSpPr>
        <p:spPr>
          <a:xfrm>
            <a:off x="5212617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1A68A2D-47C3-FBB8-6B44-2E23C7DF3453}"/>
              </a:ext>
            </a:extLst>
          </p:cNvPr>
          <p:cNvSpPr/>
          <p:nvPr/>
        </p:nvSpPr>
        <p:spPr>
          <a:xfrm>
            <a:off x="5212617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FBF7049-A6AF-43A8-E297-2375C02E259E}"/>
              </a:ext>
            </a:extLst>
          </p:cNvPr>
          <p:cNvSpPr>
            <a:spLocks/>
          </p:cNvSpPr>
          <p:nvPr/>
        </p:nvSpPr>
        <p:spPr>
          <a:xfrm>
            <a:off x="5210174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 </a:t>
            </a:r>
            <a:br>
              <a:rPr lang="pt-br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Sarasota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6BA71C1-D458-781E-EE72-1F5604750A3A}"/>
              </a:ext>
            </a:extLst>
          </p:cNvPr>
          <p:cNvSpPr>
            <a:spLocks/>
          </p:cNvSpPr>
          <p:nvPr/>
        </p:nvSpPr>
        <p:spPr>
          <a:xfrm>
            <a:off x="5210174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</a:t>
            </a:r>
          </a:p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E6ABD7A-6A19-347E-5535-9853D314E6EF}"/>
              </a:ext>
            </a:extLst>
          </p:cNvPr>
          <p:cNvSpPr>
            <a:spLocks/>
          </p:cNvSpPr>
          <p:nvPr/>
        </p:nvSpPr>
        <p:spPr>
          <a:xfrm>
            <a:off x="5210174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Saltaire St. Petersburg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A2B5509-527F-8B67-B8F7-1B62917A4551}"/>
              </a:ext>
            </a:extLst>
          </p:cNvPr>
          <p:cNvSpPr>
            <a:spLocks/>
          </p:cNvSpPr>
          <p:nvPr/>
        </p:nvSpPr>
        <p:spPr>
          <a:xfrm>
            <a:off x="5210174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Fort Lauderdale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216E51D-B148-554B-886A-A14626FF9545}"/>
              </a:ext>
            </a:extLst>
          </p:cNvPr>
          <p:cNvSpPr/>
          <p:nvPr/>
        </p:nvSpPr>
        <p:spPr>
          <a:xfrm>
            <a:off x="2755403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0705FC4-3A55-39A8-4182-28F20CFF5EEB}"/>
              </a:ext>
            </a:extLst>
          </p:cNvPr>
          <p:cNvSpPr/>
          <p:nvPr/>
        </p:nvSpPr>
        <p:spPr>
          <a:xfrm>
            <a:off x="2755403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BB9E6A1-A1DE-91D0-FCE9-A8E85391A639}"/>
              </a:ext>
            </a:extLst>
          </p:cNvPr>
          <p:cNvSpPr/>
          <p:nvPr/>
        </p:nvSpPr>
        <p:spPr>
          <a:xfrm>
            <a:off x="2755403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61FF6CF-AFD4-A982-E84E-68F7671A2BBA}"/>
              </a:ext>
            </a:extLst>
          </p:cNvPr>
          <p:cNvSpPr/>
          <p:nvPr/>
        </p:nvSpPr>
        <p:spPr>
          <a:xfrm>
            <a:off x="2755403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B024C2C-5998-290D-88FF-2AE38AE4DE35}"/>
              </a:ext>
            </a:extLst>
          </p:cNvPr>
          <p:cNvSpPr>
            <a:spLocks/>
          </p:cNvSpPr>
          <p:nvPr/>
        </p:nvSpPr>
        <p:spPr>
          <a:xfrm>
            <a:off x="2752960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Club </a:t>
            </a:r>
            <a:br>
              <a:rPr lang="pt-br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Palm </a:t>
            </a:r>
            <a:br>
              <a:rPr lang="pt-br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0C3D2EF-9250-6D28-5E9E-85688523DA32}"/>
              </a:ext>
            </a:extLst>
          </p:cNvPr>
          <p:cNvSpPr>
            <a:spLocks/>
          </p:cNvSpPr>
          <p:nvPr/>
        </p:nvSpPr>
        <p:spPr>
          <a:xfrm>
            <a:off x="2752960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Lakes Geórgia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439887-18D9-BDEE-06D4-1E0EFB9A4A8D}"/>
              </a:ext>
            </a:extLst>
          </p:cNvPr>
          <p:cNvSpPr>
            <a:spLocks/>
          </p:cNvSpPr>
          <p:nvPr/>
        </p:nvSpPr>
        <p:spPr>
          <a:xfrm>
            <a:off x="2752960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Place </a:t>
            </a:r>
            <a:br>
              <a:rPr lang="pt-br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Boca Raton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29DAD23-A1A0-811E-7826-40320D9FA5C4}"/>
              </a:ext>
            </a:extLst>
          </p:cNvPr>
          <p:cNvSpPr>
            <a:spLocks/>
          </p:cNvSpPr>
          <p:nvPr/>
        </p:nvSpPr>
        <p:spPr>
          <a:xfrm>
            <a:off x="2752961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 rtl="0"/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 Sarasota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5B0D0863-9A70-9B69-EE42-15BA954A41B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t="13144" r="762" b="2137"/>
          <a:stretch>
            <a:fillRect/>
          </a:stretch>
        </p:blipFill>
        <p:spPr>
          <a:xfrm>
            <a:off x="3615832" y="5424444"/>
            <a:ext cx="1504523" cy="7176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D86A6F7-3F41-E271-5F88-685846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4594" t="31922" r="4850" b="8541"/>
          <a:stretch>
            <a:fillRect/>
          </a:stretch>
        </p:blipFill>
        <p:spPr>
          <a:xfrm>
            <a:off x="3615832" y="6218703"/>
            <a:ext cx="1504524" cy="71509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D0371F1-AD18-E592-201F-9A25CED6E5F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l="4763" t="19795" r="4857" b="20477"/>
          <a:stretch>
            <a:fillRect/>
          </a:stretch>
        </p:blipFill>
        <p:spPr>
          <a:xfrm>
            <a:off x="3615832" y="7012964"/>
            <a:ext cx="1504524" cy="71509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32114B5-61FD-EAF6-2A9E-DF3606F9AB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881" r="2704" b="488"/>
          <a:stretch>
            <a:fillRect/>
          </a:stretch>
        </p:blipFill>
        <p:spPr>
          <a:xfrm>
            <a:off x="3615832" y="7807224"/>
            <a:ext cx="1504524" cy="717615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B0CAF55-A053-E0DF-AC36-3129FAE5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51817"/>
              </p:ext>
            </p:extLst>
          </p:nvPr>
        </p:nvGraphicFramePr>
        <p:xfrm>
          <a:off x="105200" y="1419657"/>
          <a:ext cx="2456506" cy="465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18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  <a:gridCol w="530788">
                  <a:extLst>
                    <a:ext uri="{9D8B030D-6E8A-4147-A177-3AD203B41FA5}">
                      <a16:colId xmlns:a16="http://schemas.microsoft.com/office/drawing/2014/main" val="522944681"/>
                    </a:ext>
                  </a:extLst>
                </a:gridCol>
              </a:tblGrid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geral da empresa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pt-b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8465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de fundação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 total de desenvolvimento do projeto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+US$ 7 bilhões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0502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Empregos EB-5 Criados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+28.000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510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geral do portfólio</a:t>
                      </a:r>
                      <a:endParaRPr lang="pt-br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pt-br" sz="8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5129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Projetos (35 fundos de investimento </a:t>
                      </a:r>
                      <a:br>
                        <a:rPr lang="pt-br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24 empreendimentos imobiliários)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992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Pré-construção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1168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construção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23742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concluída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611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 do Projeto</a:t>
                      </a:r>
                      <a:endParaRPr lang="pt-br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pt-b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156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aprovação </a:t>
                      </a:r>
                      <a:br>
                        <a:rPr lang="pt-b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"exemplar" do I-956F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238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aprovação de </a:t>
                      </a:r>
                      <a:br>
                        <a:rPr lang="pt-b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componentes do projeto I-526E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3893"/>
                  </a:ext>
                </a:extLst>
              </a:tr>
              <a:tr h="88467">
                <a:tc gridSpan="2"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 do Centro Regional</a:t>
                      </a:r>
                      <a:endParaRPr lang="pt-br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/>
                      <a:endParaRPr lang="pt-b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6287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aprovação de </a:t>
                      </a:r>
                      <a:br>
                        <a:rPr lang="pt-br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designação de centro regional I-956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3684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Conformidade </a:t>
                      </a:r>
                      <a:br>
                        <a:rPr lang="pt-br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 de I-956G / Status atual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93220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900" b="1" i="0" u="none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Histórico de investidores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pt-br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769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Investidores EB-5 </a:t>
                      </a:r>
                    </a:p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Projeto EB5AN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+1.500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610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Investidores que atenderam ao requisito de criação de empregos no momento da apresentação do 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6563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aprovação I-829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59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FF7CB7-9D15-1944-A83E-039C237E847C}"/>
              </a:ext>
            </a:extLst>
          </p:cNvPr>
          <p:cNvSpPr txBox="1"/>
          <p:nvPr/>
        </p:nvSpPr>
        <p:spPr>
          <a:xfrm>
            <a:off x="2576419" y="1355822"/>
            <a:ext cx="553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18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+550 Aprovações I-526E Rurais e Urbanas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">
            <a:extLst>
              <a:ext uri="{FF2B5EF4-FFF2-40B4-BE49-F238E27FC236}">
                <a16:creationId xmlns:a16="http://schemas.microsoft.com/office/drawing/2014/main" id="{C2ADAC02-999D-2861-AC94-0B3CE59AEA93}"/>
              </a:ext>
            </a:extLst>
          </p:cNvPr>
          <p:cNvSpPr/>
          <p:nvPr/>
        </p:nvSpPr>
        <p:spPr>
          <a:xfrm>
            <a:off x="2666906" y="5208344"/>
            <a:ext cx="3428516" cy="19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algn="l" defTabSz="1217100" rtl="0"/>
            <a:r>
              <a:rPr lang="pt-br" sz="900" b="1" i="0" u="none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 bem-sucedidos de centros regionais selecionados</a:t>
            </a: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0D7A712C-A584-5FD0-8C17-005C8AE15C3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/>
          <a:srcRect l="4500" t="27711" r="4307" b="12592"/>
          <a:stretch>
            <a:fillRect/>
          </a:stretch>
        </p:blipFill>
        <p:spPr>
          <a:xfrm>
            <a:off x="6077757" y="5424444"/>
            <a:ext cx="1504524" cy="715099"/>
          </a:xfrm>
          <a:prstGeom prst="rect">
            <a:avLst/>
          </a:prstGeom>
        </p:spPr>
      </p:pic>
      <p:pic>
        <p:nvPicPr>
          <p:cNvPr id="288" name="Picture 14">
            <a:extLst>
              <a:ext uri="{FF2B5EF4-FFF2-40B4-BE49-F238E27FC236}">
                <a16:creationId xmlns:a16="http://schemas.microsoft.com/office/drawing/2014/main" id="{DBDCB475-6ECA-CE63-FD11-496BD9D1B8E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3" r="3901" b="23542"/>
          <a:stretch>
            <a:fillRect/>
          </a:stretch>
        </p:blipFill>
        <p:spPr bwMode="auto">
          <a:xfrm>
            <a:off x="6077758" y="7807224"/>
            <a:ext cx="1504524" cy="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1114-141F-E63B-E8C3-60A571396C0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85" t="8540" r="730" b="20602"/>
          <a:stretch>
            <a:fillRect/>
          </a:stretch>
        </p:blipFill>
        <p:spPr>
          <a:xfrm>
            <a:off x="6077666" y="7012964"/>
            <a:ext cx="1504524" cy="717615"/>
          </a:xfrm>
          <a:prstGeom prst="rect">
            <a:avLst/>
          </a:prstGeom>
          <a:noFill/>
          <a:ln w="50800">
            <a:noFill/>
            <a:miter lim="800000"/>
          </a:ln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EE9F6E47-D0B7-1185-072D-83670C5C593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597" r="1365" b="8400"/>
          <a:stretch>
            <a:fillRect/>
          </a:stretch>
        </p:blipFill>
        <p:spPr bwMode="auto">
          <a:xfrm>
            <a:off x="6077666" y="6218703"/>
            <a:ext cx="1504524" cy="715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856E64-DFB6-2288-36E4-09DEDA253654}"/>
              </a:ext>
            </a:extLst>
          </p:cNvPr>
          <p:cNvSpPr txBox="1"/>
          <p:nvPr/>
        </p:nvSpPr>
        <p:spPr>
          <a:xfrm rot="20831116">
            <a:off x="3841957" y="6398178"/>
            <a:ext cx="1023962" cy="334683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pt-b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Exemplares </a:t>
            </a:r>
          </a:p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pt-b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I-829, I-526  &amp; I-924 </a:t>
            </a:r>
          </a:p>
          <a:p>
            <a:pPr lvl="0" algn="ctr" defTabSz="457200" rtl="0" hangingPunct="0">
              <a:lnSpc>
                <a:spcPct val="90000"/>
              </a:lnSpc>
              <a:defRPr/>
            </a:pPr>
            <a:r>
              <a:rPr lang="pt-b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Aprovados pelo USCIS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2EE45-03AB-1D5D-F755-DDE27CDCCB0E}"/>
              </a:ext>
            </a:extLst>
          </p:cNvPr>
          <p:cNvSpPr txBox="1"/>
          <p:nvPr/>
        </p:nvSpPr>
        <p:spPr>
          <a:xfrm rot="20831116">
            <a:off x="3841957" y="5613863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Exemplares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I-829, I-526  &amp; I-924</a:t>
            </a:r>
            <a:r>
              <a:rPr lang="pt-b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Aprovados pelo USCIS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69784-E370-63D3-0DBC-90AB4938347A}"/>
              </a:ext>
            </a:extLst>
          </p:cNvPr>
          <p:cNvSpPr txBox="1"/>
          <p:nvPr/>
        </p:nvSpPr>
        <p:spPr>
          <a:xfrm rot="20831116">
            <a:off x="3794700" y="8053753"/>
            <a:ext cx="1118477" cy="24718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Exemplares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I-526E &amp; I-956F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Aprovados pelo USCIS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0FF8E-5A72-41C7-1055-72571A788CD5}"/>
              </a:ext>
            </a:extLst>
          </p:cNvPr>
          <p:cNvSpPr txBox="1"/>
          <p:nvPr/>
        </p:nvSpPr>
        <p:spPr>
          <a:xfrm rot="20831116">
            <a:off x="6303311" y="7206594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Exemplares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I-829, I-526 &amp; I-924</a:t>
            </a:r>
            <a:r>
              <a:rPr lang="pt-br" sz="600" b="1" i="0" u="none" kern="0" baseline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Aprovados pelo USCIS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FE2-9361-2431-2FE8-4469962BC528}"/>
              </a:ext>
            </a:extLst>
          </p:cNvPr>
          <p:cNvSpPr txBox="1"/>
          <p:nvPr/>
        </p:nvSpPr>
        <p:spPr>
          <a:xfrm rot="20831116">
            <a:off x="6255536" y="6396810"/>
            <a:ext cx="1084194" cy="406407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Exemplares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I-526E &amp; I-956F </a:t>
            </a:r>
          </a:p>
          <a:p>
            <a:pPr marL="0" marR="0" lvl="0" indent="0" algn="ctr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Aprovados pelo USCIS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961B0-372F-65B9-48B4-0EA000FF96FF}"/>
              </a:ext>
            </a:extLst>
          </p:cNvPr>
          <p:cNvGrpSpPr/>
          <p:nvPr/>
        </p:nvGrpSpPr>
        <p:grpSpPr>
          <a:xfrm rot="20820000">
            <a:off x="3843294" y="7120594"/>
            <a:ext cx="1003342" cy="502370"/>
            <a:chOff x="3837979" y="6340076"/>
            <a:chExt cx="1003342" cy="5023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50976-5284-1C60-E6FD-FC0A555DEE9F}"/>
                </a:ext>
              </a:extLst>
            </p:cNvPr>
            <p:cNvSpPr txBox="1"/>
            <p:nvPr/>
          </p:nvSpPr>
          <p:spPr>
            <a:xfrm>
              <a:off x="3837979" y="634007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Exemplares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 &amp; I-924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Aprovados pelo USCIS </a:t>
              </a:r>
              <a:endParaRPr kumimoji="0" lang="pt-br" sz="700" b="1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238560-31BD-11A5-2569-62697F7D62A3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>
                  <a:ln>
                    <a:noFill/>
                  </a:ln>
                  <a:solidFill>
                    <a:srgbClr val="2B34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Investimento original totalmente reembolsado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DF8915-9F5D-56BF-8CBF-D5A91F9B29E3}"/>
              </a:ext>
            </a:extLst>
          </p:cNvPr>
          <p:cNvGrpSpPr/>
          <p:nvPr/>
        </p:nvGrpSpPr>
        <p:grpSpPr>
          <a:xfrm rot="20820000">
            <a:off x="6299157" y="7914344"/>
            <a:ext cx="1003342" cy="502370"/>
            <a:chOff x="3837979" y="6340076"/>
            <a:chExt cx="1003342" cy="5023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038CC1-3043-0DD7-205B-073EE8D5DAE1}"/>
                </a:ext>
              </a:extLst>
            </p:cNvPr>
            <p:cNvSpPr txBox="1"/>
            <p:nvPr/>
          </p:nvSpPr>
          <p:spPr>
            <a:xfrm>
              <a:off x="3837979" y="634007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Exemplares</a:t>
              </a: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I-526 &amp; I-924 </a:t>
              </a: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Aprovados pelo USCIS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7D6EE4-FC94-0BE3-B056-1EECB8A0119E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Investimento original totalmente reembolsado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6E15E6-8C70-6BF9-AD64-6830D6F197FB}"/>
              </a:ext>
            </a:extLst>
          </p:cNvPr>
          <p:cNvGrpSpPr/>
          <p:nvPr/>
        </p:nvGrpSpPr>
        <p:grpSpPr>
          <a:xfrm rot="20820000">
            <a:off x="6290101" y="5494892"/>
            <a:ext cx="1003343" cy="582880"/>
            <a:chOff x="3837979" y="6259566"/>
            <a:chExt cx="1003343" cy="5828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28D7F8-D807-245C-CFC8-B4F2DAF5E765}"/>
                </a:ext>
              </a:extLst>
            </p:cNvPr>
            <p:cNvSpPr txBox="1"/>
            <p:nvPr/>
          </p:nvSpPr>
          <p:spPr>
            <a:xfrm>
              <a:off x="3837980" y="6259566"/>
              <a:ext cx="1003342" cy="32769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Exemplares</a:t>
              </a: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I-829, I-526  &amp; I-924 </a:t>
              </a:r>
            </a:p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Aprovados pelo USCIS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10138-969C-6719-5D9F-6F6070692201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rtl="0" hangingPunct="0">
                <a:lnSpc>
                  <a:spcPct val="90000"/>
                </a:lnSpc>
                <a:defRPr/>
              </a:pPr>
              <a:r>
                <a:rPr lang="pt-br" sz="600" b="1" i="0" u="none" kern="0" baseline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Investimento original totalmente reembolsado</a:t>
              </a:r>
            </a:p>
          </p:txBody>
        </p:sp>
      </p:grpSp>
      <p:sp>
        <p:nvSpPr>
          <p:cNvPr id="22" name="Freeform 14">
            <a:extLst>
              <a:ext uri="{FF2B5EF4-FFF2-40B4-BE49-F238E27FC236}">
                <a16:creationId xmlns:a16="http://schemas.microsoft.com/office/drawing/2014/main" id="{15984BF7-7CB4-28D1-3C1E-FA8BEA7FB127}"/>
              </a:ext>
            </a:extLst>
          </p:cNvPr>
          <p:cNvSpPr>
            <a:spLocks/>
          </p:cNvSpPr>
          <p:nvPr/>
        </p:nvSpPr>
        <p:spPr bwMode="auto">
          <a:xfrm rot="21185791">
            <a:off x="5257800" y="3608388"/>
            <a:ext cx="581025" cy="479339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AA5E7F8-AE4C-7FFC-C128-8A27F726A326}"/>
              </a:ext>
            </a:extLst>
          </p:cNvPr>
          <p:cNvSpPr>
            <a:spLocks/>
          </p:cNvSpPr>
          <p:nvPr/>
        </p:nvSpPr>
        <p:spPr bwMode="auto">
          <a:xfrm rot="21198442">
            <a:off x="6773863" y="3559175"/>
            <a:ext cx="700088" cy="550438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A9A3DD88-6A8C-0DA6-4B72-41F5B3E5FA51}"/>
              </a:ext>
            </a:extLst>
          </p:cNvPr>
          <p:cNvSpPr>
            <a:spLocks/>
          </p:cNvSpPr>
          <p:nvPr/>
        </p:nvSpPr>
        <p:spPr bwMode="auto">
          <a:xfrm rot="496177">
            <a:off x="5900738" y="3843338"/>
            <a:ext cx="820738" cy="384922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DA327C50-62C3-46EF-539A-16A2CF709CDA}"/>
              </a:ext>
            </a:extLst>
          </p:cNvPr>
          <p:cNvSpPr>
            <a:spLocks/>
          </p:cNvSpPr>
          <p:nvPr/>
        </p:nvSpPr>
        <p:spPr bwMode="auto">
          <a:xfrm rot="402893">
            <a:off x="5921375" y="3492500"/>
            <a:ext cx="790575" cy="377163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graphicFrame>
        <p:nvGraphicFramePr>
          <p:cNvPr id="291" name="Chart 290">
            <a:extLst>
              <a:ext uri="{FF2B5EF4-FFF2-40B4-BE49-F238E27FC236}">
                <a16:creationId xmlns:a16="http://schemas.microsoft.com/office/drawing/2014/main" id="{1931D075-86A4-79AF-233C-8A4A7C931F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235640"/>
              </p:ext>
            </p:extLst>
          </p:nvPr>
        </p:nvGraphicFramePr>
        <p:xfrm>
          <a:off x="5168900" y="4459288"/>
          <a:ext cx="2314575" cy="7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43CAE092-C5D2-DC67-E172-7043DD69AE14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426325" y="4759325"/>
            <a:ext cx="142875" cy="109538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0" rIns="14288" bIns="0" numCol="1" spcCol="0" rtlCol="0" anchor="ctr">
            <a:noAutofit/>
          </a:bodyPr>
          <a:lstStyle/>
          <a:p>
            <a:pPr algn="l" defTabSz="914400" rtl="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4E9B5B-3786-4293-BDB0-657C5861CAE1}" type="datetime'24'">
              <a:rPr sz="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4400" latinLnBrk="1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pt-br" sz="8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20C7D97-009C-1B97-5C57-F8380C35958D}"/>
              </a:ext>
            </a:extLst>
          </p:cNvPr>
          <p:cNvSpPr txBox="1"/>
          <p:nvPr/>
        </p:nvSpPr>
        <p:spPr>
          <a:xfrm>
            <a:off x="5429250" y="4432300"/>
            <a:ext cx="10668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Locais de Projetos</a:t>
            </a:r>
            <a:br>
              <a:rPr kumimoji="0" lang="pt-br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pt-br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 TEAs urbanas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5DF2DB1-66B2-C3A4-A842-D2DD6D4A9586}"/>
              </a:ext>
            </a:extLst>
          </p:cNvPr>
          <p:cNvSpPr txBox="1"/>
          <p:nvPr/>
        </p:nvSpPr>
        <p:spPr>
          <a:xfrm>
            <a:off x="6632575" y="4432300"/>
            <a:ext cx="81915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Locais de Projetos de TEAs rurais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15574A-F59D-235B-8869-785F3612D56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74896695"/>
              </p:ext>
            </p:extLst>
          </p:nvPr>
        </p:nvGraphicFramePr>
        <p:xfrm>
          <a:off x="517525" y="6183154"/>
          <a:ext cx="1717675" cy="147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35" name="Freeform 31">
            <a:extLst>
              <a:ext uri="{FF2B5EF4-FFF2-40B4-BE49-F238E27FC236}">
                <a16:creationId xmlns:a16="http://schemas.microsoft.com/office/drawing/2014/main" id="{5A5BC30B-F3A0-EA60-D1E4-8EEB3568297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414463" y="6307023"/>
            <a:ext cx="628650" cy="2841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 rtl="0"/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60C027D-6F44-98CC-A8DD-9A271F4D9B5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046" y="7972412"/>
            <a:ext cx="2505785" cy="297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pt-br" sz="7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investidores da EB5AN representam </a:t>
            </a:r>
            <a:br>
              <a:rPr lang="pt-br" sz="7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7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21% do total de aprovações de investidores rurais.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80D7AF6-6C2F-9433-4DC1-B82FE5F0A7C4}"/>
              </a:ext>
            </a:extLst>
          </p:cNvPr>
          <p:cNvSpPr txBox="1"/>
          <p:nvPr/>
        </p:nvSpPr>
        <p:spPr>
          <a:xfrm>
            <a:off x="121782" y="8264515"/>
            <a:ext cx="2268646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pPr algn="l" rtl="0"/>
            <a:r>
              <a:rPr kumimoji="0" lang="pt-br" sz="7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Fonte: </a:t>
            </a:r>
            <a:r>
              <a:rPr lang="pt-br" sz="700" b="0" i="1" u="none" baseline="0">
                <a:latin typeface="Arial" panose="020B0604020202020204" pitchFamily="34" charset="0"/>
                <a:cs typeface="Arial" panose="020B0604020202020204" pitchFamily="34" charset="0"/>
              </a:rPr>
              <a:t>Petições I-526E aprovadas pelo USCIS em 2024 a partir da solicitação FOIA da AIIA publicada em 16 de maio de 2025.</a:t>
            </a:r>
            <a:endParaRPr kumimoji="0" lang="pt-br" sz="7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4840C43-CBD0-993A-EC1A-9F0C722E25D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822347" y="6461250"/>
            <a:ext cx="1000124" cy="762000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0" rtlCol="0" anchor="ctr">
            <a:noAutofit/>
          </a:bodyPr>
          <a:lstStyle/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800" b="1" i="0" u="none" baseline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Aprovações de 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Investidores de 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800" b="1" i="0" u="non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Projetos Rurais</a:t>
            </a: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spc="0" normalizeH="0" baseline="0">
                <a:ln>
                  <a:noFill/>
                </a:ln>
                <a:uFillTx/>
                <a:latin typeface="Arial" panose="020B0604020202020204" pitchFamily="34" charset="0"/>
                <a:cs typeface="Arial" panose="020B0604020202020204" pitchFamily="34" charset="0"/>
              </a:rPr>
              <a:t>Em 2024</a:t>
            </a:r>
            <a:endParaRPr kumimoji="0" lang="pt-br" sz="800" b="1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7B79E3-41AD-C3F3-499F-461AB232A211}"/>
              </a:ext>
            </a:extLst>
          </p:cNvPr>
          <p:cNvSpPr txBox="1"/>
          <p:nvPr/>
        </p:nvSpPr>
        <p:spPr>
          <a:xfrm>
            <a:off x="1921356" y="6381105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pt-br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EB5AN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6B7630-B29A-07A1-C714-19374860C806}"/>
              </a:ext>
            </a:extLst>
          </p:cNvPr>
          <p:cNvSpPr txBox="1"/>
          <p:nvPr/>
        </p:nvSpPr>
        <p:spPr>
          <a:xfrm>
            <a:off x="1346634" y="6339882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pt-br" sz="1000" b="1" i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59CAA6-7C4B-59DD-E724-24B2A7D44E08}"/>
              </a:ext>
            </a:extLst>
          </p:cNvPr>
          <p:cNvSpPr txBox="1"/>
          <p:nvPr/>
        </p:nvSpPr>
        <p:spPr>
          <a:xfrm>
            <a:off x="814389" y="7266882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pt-br" sz="10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361E93-DBCF-A04A-D504-4539DF5B9B9E}"/>
              </a:ext>
            </a:extLst>
          </p:cNvPr>
          <p:cNvSpPr txBox="1"/>
          <p:nvPr/>
        </p:nvSpPr>
        <p:spPr>
          <a:xfrm>
            <a:off x="96840" y="7457305"/>
            <a:ext cx="1338262" cy="443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0">
              <a:lnSpc>
                <a:spcPct val="95000"/>
              </a:lnSpc>
            </a:pPr>
            <a:r>
              <a:rPr lang="pt-br" sz="8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+500 Outros </a:t>
            </a:r>
            <a:br>
              <a:rPr lang="pt-br" sz="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Operadores de Centros Regionais EB-5</a:t>
            </a:r>
            <a:endParaRPr lang="pt-br" sz="1000" b="0" i="0" u="none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495958-BB68-CB92-1EE6-EAE4F7C6669A}"/>
              </a:ext>
            </a:extLst>
          </p:cNvPr>
          <p:cNvSpPr/>
          <p:nvPr/>
        </p:nvSpPr>
        <p:spPr>
          <a:xfrm>
            <a:off x="5251450" y="4092219"/>
            <a:ext cx="5810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2B9D3AAB-C6C6-52D3-229C-58B10DDC2DE4}"/>
              </a:ext>
            </a:extLst>
          </p:cNvPr>
          <p:cNvSpPr/>
          <p:nvPr/>
        </p:nvSpPr>
        <p:spPr>
          <a:xfrm>
            <a:off x="5797550" y="3517537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VIRGÍNIA</a:t>
            </a:r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4099252B-3D3E-3E99-CE1D-5044684F9AFB}"/>
              </a:ext>
            </a:extLst>
          </p:cNvPr>
          <p:cNvSpPr/>
          <p:nvPr/>
        </p:nvSpPr>
        <p:spPr>
          <a:xfrm>
            <a:off x="5835650" y="4138813"/>
            <a:ext cx="619125" cy="24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CAROLINA DO NORTE</a:t>
            </a:r>
          </a:p>
        </p:txBody>
      </p:sp>
      <p:sp>
        <p:nvSpPr>
          <p:cNvPr id="212" name="Rectangle">
            <a:extLst>
              <a:ext uri="{FF2B5EF4-FFF2-40B4-BE49-F238E27FC236}">
                <a16:creationId xmlns:a16="http://schemas.microsoft.com/office/drawing/2014/main" id="{10BD73EC-D0A0-BC1C-1E56-E09E5124F6CA}"/>
              </a:ext>
            </a:extLst>
          </p:cNvPr>
          <p:cNvSpPr/>
          <p:nvPr/>
        </p:nvSpPr>
        <p:spPr>
          <a:xfrm>
            <a:off x="6791325" y="4092219"/>
            <a:ext cx="6635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38BED36B-41DA-6413-9672-0E3D3305229A}"/>
              </a:ext>
            </a:extLst>
          </p:cNvPr>
          <p:cNvSpPr>
            <a:spLocks/>
          </p:cNvSpPr>
          <p:nvPr/>
        </p:nvSpPr>
        <p:spPr bwMode="auto">
          <a:xfrm rot="20989818">
            <a:off x="6961188" y="2649538"/>
            <a:ext cx="504825" cy="630517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4430F1-08C5-1E7E-4BCF-D01D7E30A2A0}"/>
              </a:ext>
            </a:extLst>
          </p:cNvPr>
          <p:cNvSpPr>
            <a:spLocks/>
          </p:cNvSpPr>
          <p:nvPr/>
        </p:nvSpPr>
        <p:spPr bwMode="auto">
          <a:xfrm rot="20915782">
            <a:off x="5281613" y="2600325"/>
            <a:ext cx="458788" cy="749944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723DEA80-7D23-7132-3AFA-A8C6FF633112}"/>
              </a:ext>
            </a:extLst>
          </p:cNvPr>
          <p:cNvSpPr>
            <a:spLocks/>
          </p:cNvSpPr>
          <p:nvPr/>
        </p:nvSpPr>
        <p:spPr bwMode="auto">
          <a:xfrm rot="212498">
            <a:off x="5527675" y="2640013"/>
            <a:ext cx="844550" cy="661679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Lato Light" charset="0"/>
            </a:endParaRPr>
          </a:p>
        </p:txBody>
      </p:sp>
      <p:sp>
        <p:nvSpPr>
          <p:cNvPr id="60" name="Freeform 38">
            <a:extLst>
              <a:ext uri="{FF2B5EF4-FFF2-40B4-BE49-F238E27FC236}">
                <a16:creationId xmlns:a16="http://schemas.microsoft.com/office/drawing/2014/main" id="{4037F0B0-2A34-57AA-E66C-9045AB4DA77B}"/>
              </a:ext>
            </a:extLst>
          </p:cNvPr>
          <p:cNvSpPr>
            <a:spLocks/>
          </p:cNvSpPr>
          <p:nvPr/>
        </p:nvSpPr>
        <p:spPr bwMode="auto">
          <a:xfrm rot="256372">
            <a:off x="6405563" y="2684463"/>
            <a:ext cx="544513" cy="586627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l" defTabSz="1828434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6"/>
              </a:solidFill>
              <a:latin typeface="Lato Light" charset="0"/>
            </a:endParaRPr>
          </a:p>
        </p:txBody>
      </p:sp>
      <p:sp>
        <p:nvSpPr>
          <p:cNvPr id="199" name="Rectangle">
            <a:extLst>
              <a:ext uri="{FF2B5EF4-FFF2-40B4-BE49-F238E27FC236}">
                <a16:creationId xmlns:a16="http://schemas.microsoft.com/office/drawing/2014/main" id="{8C5D7B99-8DFF-2F64-3532-FE6159D8EA65}"/>
              </a:ext>
            </a:extLst>
          </p:cNvPr>
          <p:cNvSpPr/>
          <p:nvPr/>
        </p:nvSpPr>
        <p:spPr>
          <a:xfrm>
            <a:off x="5353050" y="3306405"/>
            <a:ext cx="4032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</a:t>
            </a:r>
          </a:p>
        </p:txBody>
      </p:sp>
      <p:sp>
        <p:nvSpPr>
          <p:cNvPr id="201" name="Rectangle">
            <a:extLst>
              <a:ext uri="{FF2B5EF4-FFF2-40B4-BE49-F238E27FC236}">
                <a16:creationId xmlns:a16="http://schemas.microsoft.com/office/drawing/2014/main" id="{10BBFD23-3BAF-2079-9F86-7093627BCB00}"/>
              </a:ext>
            </a:extLst>
          </p:cNvPr>
          <p:cNvSpPr/>
          <p:nvPr/>
        </p:nvSpPr>
        <p:spPr>
          <a:xfrm>
            <a:off x="58261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FLÓRIDA</a:t>
            </a:r>
          </a:p>
        </p:txBody>
      </p:sp>
      <p:sp>
        <p:nvSpPr>
          <p:cNvPr id="205" name="Rectangle">
            <a:extLst>
              <a:ext uri="{FF2B5EF4-FFF2-40B4-BE49-F238E27FC236}">
                <a16:creationId xmlns:a16="http://schemas.microsoft.com/office/drawing/2014/main" id="{729A9781-3DEC-E56E-1677-367461C9C804}"/>
              </a:ext>
            </a:extLst>
          </p:cNvPr>
          <p:cNvSpPr/>
          <p:nvPr/>
        </p:nvSpPr>
        <p:spPr>
          <a:xfrm>
            <a:off x="64484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GEÓRGIA</a:t>
            </a:r>
          </a:p>
        </p:txBody>
      </p:sp>
      <p:sp>
        <p:nvSpPr>
          <p:cNvPr id="208" name="Rectangle">
            <a:extLst>
              <a:ext uri="{FF2B5EF4-FFF2-40B4-BE49-F238E27FC236}">
                <a16:creationId xmlns:a16="http://schemas.microsoft.com/office/drawing/2014/main" id="{8357A2DD-94BE-7A19-D1AE-778464129045}"/>
              </a:ext>
            </a:extLst>
          </p:cNvPr>
          <p:cNvSpPr/>
          <p:nvPr/>
        </p:nvSpPr>
        <p:spPr>
          <a:xfrm>
            <a:off x="6953250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600" b="0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</a:p>
        </p:txBody>
      </p:sp>
      <p:sp>
        <p:nvSpPr>
          <p:cNvPr id="310" name="Oval 10">
            <a:extLst>
              <a:ext uri="{FF2B5EF4-FFF2-40B4-BE49-F238E27FC236}">
                <a16:creationId xmlns:a16="http://schemas.microsoft.com/office/drawing/2014/main" id="{8B42BCFE-1FCF-7EBC-26F9-FD7AD6FF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2785138"/>
            <a:ext cx="295275" cy="293460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0"/>
            <a:endParaRPr lang="pt-br" dirty="0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180ED55-C517-B52C-1F0A-B057FD18EE9B}"/>
              </a:ext>
            </a:extLst>
          </p:cNvPr>
          <p:cNvSpPr txBox="1"/>
          <p:nvPr/>
        </p:nvSpPr>
        <p:spPr>
          <a:xfrm>
            <a:off x="6105525" y="2866054"/>
            <a:ext cx="11430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36" name="Oval 13">
            <a:extLst>
              <a:ext uri="{FF2B5EF4-FFF2-40B4-BE49-F238E27FC236}">
                <a16:creationId xmlns:a16="http://schemas.microsoft.com/office/drawing/2014/main" id="{B050E13D-F9A1-A522-2A8B-E9BAC7B4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05872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EEB4DE2-49CA-54C6-F87F-C7901DF58D32}"/>
              </a:ext>
            </a:extLst>
          </p:cNvPr>
          <p:cNvSpPr txBox="1"/>
          <p:nvPr/>
        </p:nvSpPr>
        <p:spPr>
          <a:xfrm>
            <a:off x="6426200" y="392797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2FBC486-C07C-8908-4548-5CF64E9467A4}"/>
              </a:ext>
            </a:extLst>
          </p:cNvPr>
          <p:cNvSpPr txBox="1"/>
          <p:nvPr/>
        </p:nvSpPr>
        <p:spPr>
          <a:xfrm>
            <a:off x="7153275" y="3678687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40" name="Oval 12">
            <a:extLst>
              <a:ext uri="{FF2B5EF4-FFF2-40B4-BE49-F238E27FC236}">
                <a16:creationId xmlns:a16="http://schemas.microsoft.com/office/drawing/2014/main" id="{0B2FC219-DFBE-EC84-B2D8-224DBC8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9070"/>
            <a:ext cx="111125" cy="110863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1" name="Oval 13">
            <a:extLst>
              <a:ext uri="{FF2B5EF4-FFF2-40B4-BE49-F238E27FC236}">
                <a16:creationId xmlns:a16="http://schemas.microsoft.com/office/drawing/2014/main" id="{F888EEF2-AF6C-6BF6-411A-211FD7A9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3900364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B791FE7-811A-EE9D-8257-B9BAD42FAAA0}"/>
              </a:ext>
            </a:extLst>
          </p:cNvPr>
          <p:cNvSpPr txBox="1"/>
          <p:nvPr/>
        </p:nvSpPr>
        <p:spPr>
          <a:xfrm>
            <a:off x="7153275" y="3874004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7" name="Oval 13">
            <a:extLst>
              <a:ext uri="{FF2B5EF4-FFF2-40B4-BE49-F238E27FC236}">
                <a16:creationId xmlns:a16="http://schemas.microsoft.com/office/drawing/2014/main" id="{830C17EA-A9BD-B6F3-5987-1FE4663A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3024945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716B781-3B12-8C12-1B35-6EC0A54F1950}"/>
              </a:ext>
            </a:extLst>
          </p:cNvPr>
          <p:cNvSpPr txBox="1"/>
          <p:nvPr/>
        </p:nvSpPr>
        <p:spPr>
          <a:xfrm>
            <a:off x="6589713" y="289419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3" name="Oval 13">
            <a:extLst>
              <a:ext uri="{FF2B5EF4-FFF2-40B4-BE49-F238E27FC236}">
                <a16:creationId xmlns:a16="http://schemas.microsoft.com/office/drawing/2014/main" id="{6AA46BEF-20D7-2330-6712-0F3F441C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30249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7F34D10-7977-746C-186A-DCD9CDDC4AAE}"/>
              </a:ext>
            </a:extLst>
          </p:cNvPr>
          <p:cNvSpPr txBox="1"/>
          <p:nvPr/>
        </p:nvSpPr>
        <p:spPr>
          <a:xfrm>
            <a:off x="6734175" y="28941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6" name="Oval 13">
            <a:extLst>
              <a:ext uri="{FF2B5EF4-FFF2-40B4-BE49-F238E27FC236}">
                <a16:creationId xmlns:a16="http://schemas.microsoft.com/office/drawing/2014/main" id="{5C3315EC-56F0-3016-4AE6-03170C98D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995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B000BFD-2744-86B7-0AA9-05317B38B400}"/>
              </a:ext>
            </a:extLst>
          </p:cNvPr>
          <p:cNvSpPr txBox="1"/>
          <p:nvPr/>
        </p:nvSpPr>
        <p:spPr>
          <a:xfrm>
            <a:off x="7178675" y="28687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B6570774-6340-A72E-C8B3-CA558FE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312972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D6DB726-2C9D-0DFB-688C-FDDD57F5CF34}"/>
              </a:ext>
            </a:extLst>
          </p:cNvPr>
          <p:cNvSpPr txBox="1"/>
          <p:nvPr/>
        </p:nvSpPr>
        <p:spPr>
          <a:xfrm>
            <a:off x="5438775" y="299897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Oval 13">
            <a:extLst>
              <a:ext uri="{FF2B5EF4-FFF2-40B4-BE49-F238E27FC236}">
                <a16:creationId xmlns:a16="http://schemas.microsoft.com/office/drawing/2014/main" id="{062BF575-BBB0-5DC1-FEF4-EC7BF2AC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38631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F6B39CA-D930-801E-E1F1-D3AE4F482D81}"/>
              </a:ext>
            </a:extLst>
          </p:cNvPr>
          <p:cNvSpPr txBox="1"/>
          <p:nvPr/>
        </p:nvSpPr>
        <p:spPr>
          <a:xfrm>
            <a:off x="5518150" y="37323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2" name="Oval 13">
            <a:extLst>
              <a:ext uri="{FF2B5EF4-FFF2-40B4-BE49-F238E27FC236}">
                <a16:creationId xmlns:a16="http://schemas.microsoft.com/office/drawing/2014/main" id="{4B9E1528-FA7D-8C71-8CB1-BBB2BAC5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70757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20C8677-418F-06CC-EC29-BB3E86CB420B}"/>
              </a:ext>
            </a:extLst>
          </p:cNvPr>
          <p:cNvSpPr txBox="1"/>
          <p:nvPr/>
        </p:nvSpPr>
        <p:spPr>
          <a:xfrm>
            <a:off x="6416675" y="357682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7A581484-0606-4242-DF6D-03E14E75C675}"/>
              </a:ext>
            </a:extLst>
          </p:cNvPr>
          <p:cNvCxnSpPr>
            <a:cxnSpLocks/>
          </p:cNvCxnSpPr>
          <p:nvPr/>
        </p:nvCxnSpPr>
        <p:spPr>
          <a:xfrm>
            <a:off x="5231098" y="2514987"/>
            <a:ext cx="2312702" cy="0"/>
          </a:xfrm>
          <a:prstGeom prst="line">
            <a:avLst/>
          </a:prstGeom>
          <a:noFill/>
          <a:ln w="26425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4" name="Rectangle">
            <a:extLst>
              <a:ext uri="{FF2B5EF4-FFF2-40B4-BE49-F238E27FC236}">
                <a16:creationId xmlns:a16="http://schemas.microsoft.com/office/drawing/2014/main" id="{A6C570E3-47C2-4F02-6428-192EDA18201C}"/>
              </a:ext>
            </a:extLst>
          </p:cNvPr>
          <p:cNvSpPr/>
          <p:nvPr/>
        </p:nvSpPr>
        <p:spPr>
          <a:xfrm>
            <a:off x="5773880" y="2443328"/>
            <a:ext cx="1333358" cy="1785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 rtl="0">
              <a:defRPr/>
            </a:pPr>
            <a:r>
              <a:rPr lang="pt-br" sz="800" b="1" i="0" u="none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Locais de Projetos EB-5</a:t>
            </a:r>
          </a:p>
        </p:txBody>
      </p:sp>
    </p:spTree>
    <p:extLst>
      <p:ext uri="{BB962C8B-B14F-4D97-AF65-F5344CB8AC3E}">
        <p14:creationId xmlns:p14="http://schemas.microsoft.com/office/powerpoint/2010/main" val="1684311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60022790000000014743E+00&quot;&gt;&lt;m_msothmcolidx val=&quot;0&quot;/&gt;&lt;m_rgb r=&quot;FF&quot; g=&quot;CA&quot; b=&quot;D9&quot;/&gt;&lt;/elem&gt;&lt;elem m_fUsage=&quot;1.00477844009999994768E+00&quot;&gt;&lt;m_msothmcolidx val=&quot;0&quot;/&gt;&lt;m_rgb r=&quot;C4&quot; g=&quot;00&quot; b=&quot;36&quot;/&gt;&lt;/elem&gt;&lt;elem m_fUsage=&quot;1.00000000000000000000E+00&quot;&gt;&lt;m_msothmcolidx val=&quot;0&quot;/&gt;&lt;m_rgb r=&quot;87&quot; g=&quot;8E&quot; b=&quot;D2&quot;/&gt;&lt;/elem&gt;&lt;elem m_fUsage=&quot;9.00000000000000022204E-01&quot;&gt;&lt;m_msothmcolidx val=&quot;0&quot;/&gt;&lt;m_rgb r=&quot;00&quot; g=&quot;80&quot; b=&quot;00&quot;/&gt;&lt;/elem&gt;&lt;elem m_fUsage=&quot;8.17887699000000023553E-01&quot;&gt;&lt;m_msothmcolidx val=&quot;0&quot;/&gt;&lt;m_rgb r=&quot;FF&quot; g=&quot;BB&quot; b=&quot;CE&quot;/&gt;&lt;/elem&gt;&lt;elem m_fUsage=&quot;8.10000000000000053291E-01&quot;&gt;&lt;m_msothmcolidx val=&quot;0&quot;/&gt;&lt;m_rgb r=&quot;2C&quot; g=&quot;34&quot; b=&quot;7F&quot;/&gt;&lt;/elem&gt;&lt;elem m_fUsage=&quot;7.29000000000000092371E-01&quot;&gt;&lt;m_msothmcolidx val=&quot;0&quot;/&gt;&lt;m_rgb r=&quot;FF&quot; g=&quot;C1&quot; b=&quot;09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QOBmOoL2w27tAQGK2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hdwyoqT5jxzqfM3EbG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rQtvde9BUUQfRXRDC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m42HUTTP1lbgZxgdUV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9tlKEoWl6kovtfxu_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EuBpZXAbHdAHBLhr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mFa9_spELBxCuwZd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23J9H9akf8beCiGT8a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owi8pmMrvMtyXftY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ZhJt5TTFwNH9PJYMu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7gezb716PLomwWHPp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B5AN Master Template">
  <a:themeElements>
    <a:clrScheme name="Custom 2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B5AN Master Template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8BAFBE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Voith">
  <a:themeElements>
    <a:clrScheme name="1_Voit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C5C5"/>
      </a:accent1>
      <a:accent2>
        <a:srgbClr val="788CC8"/>
      </a:accent2>
      <a:accent3>
        <a:srgbClr val="2D3987"/>
      </a:accent3>
      <a:accent4>
        <a:srgbClr val="4B4B4B"/>
      </a:accent4>
      <a:accent5>
        <a:srgbClr val="707070"/>
      </a:accent5>
      <a:accent6>
        <a:srgbClr val="0070C0"/>
      </a:accent6>
      <a:hlink>
        <a:srgbClr val="0000FF"/>
      </a:hlink>
      <a:folHlink>
        <a:srgbClr val="FF00FF"/>
      </a:folHlink>
    </a:clrScheme>
    <a:fontScheme name="1_Voit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Voit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9806</TotalTime>
  <Words>664</Words>
  <Application>Microsoft Office PowerPoint</Application>
  <PresentationFormat>Personalizado</PresentationFormat>
  <Paragraphs>143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Lato Light</vt:lpstr>
      <vt:lpstr>1_EB5AN Master Template</vt:lpstr>
      <vt:lpstr>EB5AN Master Template</vt:lpstr>
      <vt:lpstr>1_Voith</vt:lpstr>
      <vt:lpstr>think-cell Slide</vt:lpstr>
      <vt:lpstr>Presentación de PowerPoint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</dc:creator>
  <cp:lastModifiedBy>Jaquelina Janin</cp:lastModifiedBy>
  <cp:revision>1055</cp:revision>
  <cp:lastPrinted>2015-10-20T02:21:30Z</cp:lastPrinted>
  <dcterms:created xsi:type="dcterms:W3CDTF">2014-04-11T02:56:31Z</dcterms:created>
  <dcterms:modified xsi:type="dcterms:W3CDTF">2025-08-26T14:37:21Z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