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6" r:id="rId1"/>
    <p:sldMasterId id="2147483661" r:id="rId2"/>
    <p:sldMasterId id="2147483667" r:id="rId3"/>
  </p:sldMasterIdLst>
  <p:notesMasterIdLst>
    <p:notesMasterId r:id="rId5"/>
  </p:notesMasterIdLst>
  <p:handoutMasterIdLst>
    <p:handoutMasterId r:id="rId6"/>
  </p:handoutMasterIdLst>
  <p:sldIdLst>
    <p:sldId id="1009" r:id="rId4"/>
  </p:sldIdLst>
  <p:sldSz cx="7772400" cy="10058400"/>
  <p:notesSz cx="6950075" cy="9236075"/>
  <p:custDataLst>
    <p:tags r:id="rId7"/>
  </p:custDataLst>
  <p:defaultTextStyle>
    <a:defPPr>
      <a:defRPr lang="en-US"/>
    </a:defPPr>
    <a:lvl1pPr marL="0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2529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5058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7587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0116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2644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5173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77702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0231" algn="l" defTabSz="96505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6" userDrawn="1">
          <p15:clr>
            <a:srgbClr val="A4A3A4"/>
          </p15:clr>
        </p15:guide>
        <p15:guide id="2" pos="1" userDrawn="1">
          <p15:clr>
            <a:srgbClr val="A4A3A4"/>
          </p15:clr>
        </p15:guide>
        <p15:guide id="3" orient="horz" pos="142" userDrawn="1">
          <p15:clr>
            <a:srgbClr val="A4A3A4"/>
          </p15:clr>
        </p15:guide>
        <p15:guide id="4" pos="151" userDrawn="1">
          <p15:clr>
            <a:srgbClr val="A4A3A4"/>
          </p15:clr>
        </p15:guide>
        <p15:guide id="5" pos="8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2861">
          <p15:clr>
            <a:srgbClr val="A4A3A4"/>
          </p15:clr>
        </p15:guide>
        <p15:guide id="6" orient="horz" pos="2909">
          <p15:clr>
            <a:srgbClr val="A4A3A4"/>
          </p15:clr>
        </p15:guide>
        <p15:guide id="7" pos="2141">
          <p15:clr>
            <a:srgbClr val="A4A3A4"/>
          </p15:clr>
        </p15:guide>
        <p15:guide id="8" pos="218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016D9A-54DC-DF5B-929C-90FB4D5FC85B}" name="Sanya Brown" initials="SB" userId="Sanya Brown" providerId="None"/>
  <p188:author id="{8F756C9B-B1C4-CFE7-613A-2573C5FD7D0D}" name="Jeremy Shackle" initials="JS" userId="0883a0b13fc8f3c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ofreadingServices.com" initials="U" lastIdx="10" clrIdx="0">
    <p:extLst>
      <p:ext uri="{19B8F6BF-5375-455C-9EA6-DF929625EA0E}">
        <p15:presenceInfo xmlns:p15="http://schemas.microsoft.com/office/powerpoint/2012/main" userId="ProofreadingServices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CC8"/>
    <a:srgbClr val="808080"/>
    <a:srgbClr val="C5C5C5"/>
    <a:srgbClr val="008000"/>
    <a:srgbClr val="F1F2F3"/>
    <a:srgbClr val="FFFF66"/>
    <a:srgbClr val="B4C2E6"/>
    <a:srgbClr val="2B347F"/>
    <a:srgbClr val="2D3987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6357" autoAdjust="0"/>
  </p:normalViewPr>
  <p:slideViewPr>
    <p:cSldViewPr snapToGrid="0" snapToObjects="1">
      <p:cViewPr>
        <p:scale>
          <a:sx n="150" d="100"/>
          <a:sy n="150" d="100"/>
        </p:scale>
        <p:origin x="108" y="390"/>
      </p:cViewPr>
      <p:guideLst>
        <p:guide orient="horz" pos="1196"/>
        <p:guide pos="1"/>
        <p:guide orient="horz" pos="142"/>
        <p:guide pos="151"/>
        <p:guide pos="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76" y="108"/>
      </p:cViewPr>
      <p:guideLst>
        <p:guide orient="horz" pos="2880"/>
        <p:guide pos="2160"/>
        <p:guide orient="horz" pos="2928"/>
        <p:guide pos="2208"/>
        <p:guide orient="horz" pos="2861"/>
        <p:guide orient="horz" pos="2909"/>
        <p:guide pos="2141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665294924554183E-2"/>
          <c:y val="0.2611607142857143"/>
          <c:w val="0.92866941015089166"/>
          <c:h val="0.4776785714285714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3"/>
            </a:solidFill>
            <a:ln w="317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4.46428571428571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34C-44ED-B409-615A603E9E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4C-44ED-B409-615A603E9E68}"/>
            </c:ext>
          </c:extLst>
        </c:ser>
        <c:ser>
          <c:idx val="1"/>
          <c:order val="1"/>
          <c:spPr>
            <a:solidFill>
              <a:srgbClr val="008000"/>
            </a:solidFill>
            <a:ln w="3175" cmpd="sng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4.46428571428571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34C-44ED-B409-615A603E9E6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4C-44ED-B409-615A603E9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77427312"/>
        <c:axId val="1"/>
      </c:barChart>
      <c:catAx>
        <c:axId val="177742731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4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77742731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059149722735672E-2"/>
          <c:y val="4.8059149722735672E-2"/>
          <c:w val="0.90388170055452866"/>
          <c:h val="0.90388170055452866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0148-4346-BDFF-41BE0DB9DB8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148-4346-BDFF-41BE0DB9DB89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21.212121212121211</c:v>
                </c:pt>
                <c:pt idx="1">
                  <c:v>78.787878787878796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48-4346-BDFF-41BE0DB9D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4"/>
      </c:doughnutChart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r">
              <a:defRPr sz="1200"/>
            </a:lvl1pPr>
          </a:lstStyle>
          <a:p>
            <a:fld id="{5324B623-D5B1-4C15-839B-4C9DC49C1FCE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r">
              <a:defRPr sz="1200"/>
            </a:lvl1pPr>
          </a:lstStyle>
          <a:p>
            <a:fld id="{5AD7A600-0476-4F90-B467-B0C0B06FC3A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1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/>
          <a:lstStyle>
            <a:lvl1pPr algn="r">
              <a:defRPr sz="1200"/>
            </a:lvl1pPr>
          </a:lstStyle>
          <a:p>
            <a:fld id="{7EBB82BF-AFFF-4DE8-8536-BF5960A967C5}" type="datetimeFigureOut">
              <a:rPr lang="en-US" smtClean="0"/>
              <a:pPr/>
              <a:t>8/25/2025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6775" y="692150"/>
            <a:ext cx="26765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9" rIns="92478" bIns="462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8" tIns="46239" rIns="92478" bIns="462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8" tIns="46239" rIns="92478" bIns="46239" rtlCol="0" anchor="b"/>
          <a:lstStyle>
            <a:lvl1pPr algn="r">
              <a:defRPr sz="1200"/>
            </a:lvl1pPr>
          </a:lstStyle>
          <a:p>
            <a:fld id="{6F882E14-7B1B-4F59-9598-260F9109086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1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1pPr>
    <a:lvl2pPr marL="482529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2pPr>
    <a:lvl3pPr marL="965058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3pPr>
    <a:lvl4pPr marL="1447587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4pPr>
    <a:lvl5pPr marL="1930116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5pPr>
    <a:lvl6pPr marL="2412644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6pPr>
    <a:lvl7pPr marL="2895173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7pPr>
    <a:lvl8pPr marL="3377702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8pPr>
    <a:lvl9pPr marL="3860231" algn="l" defTabSz="965058" rtl="0" eaLnBrk="1" latinLnBrk="0" hangingPunct="1">
      <a:defRPr sz="12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9" descr="BCG_Logotype_Regular_re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621" y="8554298"/>
            <a:ext cx="3381874" cy="3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xfrm>
            <a:off x="150711" y="2249407"/>
            <a:ext cx="7470980" cy="6685205"/>
          </a:xfrm>
          <a:prstGeom prst="rect">
            <a:avLst/>
          </a:prstGeom>
        </p:spPr>
        <p:txBody>
          <a:bodyPr>
            <a:normAutofit/>
          </a:bodyPr>
          <a:lstStyle>
            <a:lvl1pPr marL="229500" indent="-229500">
              <a:buSzPct val="100000"/>
              <a:buAutoNum type="arabicPeriod"/>
            </a:lvl1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50711" y="335502"/>
            <a:ext cx="7470980" cy="541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4420656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150711" y="1761029"/>
            <a:ext cx="7470980" cy="66852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150711" y="335502"/>
            <a:ext cx="7470980" cy="541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71154052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0" name="Rectangle 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9146" rIns="29146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028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150711" y="2249407"/>
            <a:ext cx="7470980" cy="6685205"/>
          </a:xfrm>
          <a:prstGeom prst="rect">
            <a:avLst/>
          </a:prstGeom>
        </p:spPr>
        <p:txBody>
          <a:bodyPr>
            <a:normAutofit/>
          </a:bodyPr>
          <a:lstStyle>
            <a:lvl1pPr marL="229500" indent="-229500">
              <a:buSzPct val="100000"/>
              <a:buAutoNum type="arabicPeriod"/>
            </a:lvl1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150711" y="335502"/>
            <a:ext cx="7470980" cy="5416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767093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3133674-5E05-B8FA-875B-3657D7BE0E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2085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8" progId="TCLayout.ActiveDocument.1">
                  <p:embed/>
                </p:oleObj>
              </mc:Choice>
              <mc:Fallback>
                <p:oleObj name="think-cell Slide" r:id="rId3" imgW="306" imgH="3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8284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1181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0" name="Rectangle 1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29146" rIns="29146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279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>
          <a:xfrm>
            <a:off x="7577261" y="9664764"/>
            <a:ext cx="89768" cy="883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03A1E-176A-4C64-BC35-EEE2ABE67E8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0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0053" y="878820"/>
            <a:ext cx="7033922" cy="6768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9" descr="BCG_Logotype_Regular_rev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621" y="8554298"/>
            <a:ext cx="3381874" cy="3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92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16E8CE7-E40C-4588-BFC4-873FB9F2E97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0053" y="2212320"/>
            <a:ext cx="7033922" cy="6768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15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343F709-7989-47A7-BDF2-705B0AD3653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75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8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B635B41-55C1-4BFB-9D06-4BDEA8A3196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83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14.xml"/><Relationship Id="rId10" Type="http://schemas.openxmlformats.org/officeDocument/2006/relationships/tags" Target="../tags/tag9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197568E-EC8C-1FA4-A077-54E71D8480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8314374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06" imgH="308" progId="TCLayout.ActiveDocument.1">
                  <p:embed/>
                </p:oleObj>
              </mc:Choice>
              <mc:Fallback>
                <p:oleObj name="think-cell Slide" r:id="rId8" imgW="306" imgH="3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7748EA1-957B-48B6-ABA4-C24D50AB1528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1"/>
            <a:ext cx="128491" cy="2328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053" y="279513"/>
            <a:ext cx="7033922" cy="377667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053" y="878820"/>
            <a:ext cx="7033922" cy="6768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hdr="0" ftr="0" dt="0"/>
  <p:txStyles>
    <p:titleStyle>
      <a:lvl1pPr algn="l" defTabSz="706557" rtl="0" eaLnBrk="1" latinLnBrk="0" hangingPunct="1">
        <a:spcBef>
          <a:spcPct val="0"/>
        </a:spcBef>
        <a:buNone/>
        <a:defRPr sz="1854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706557" rtl="0" eaLnBrk="1" latinLnBrk="0" hangingPunct="1">
        <a:spcBef>
          <a:spcPct val="20000"/>
        </a:spcBef>
        <a:buFontTx/>
        <a:buNone/>
        <a:defRPr sz="1236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1236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3pPr>
      <a:lvl4pPr marL="1063516" indent="-18031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4pPr>
      <a:lvl5pPr marL="1590980" indent="-177866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5pPr>
      <a:lvl6pPr marL="1943031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6pPr>
      <a:lvl7pPr marL="2296310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7pPr>
      <a:lvl8pPr marL="2649588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8pPr>
      <a:lvl9pPr marL="3002867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3pPr>
      <a:lvl4pPr marL="1059835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4pPr>
      <a:lvl5pPr marL="1413114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5pPr>
      <a:lvl6pPr marL="1766392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6pPr>
      <a:lvl7pPr marL="2119671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7pPr>
      <a:lvl8pPr marL="2472949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8pPr>
      <a:lvl9pPr marL="282622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18A1BCE-8E3B-65FE-4B02-3C065E5995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132847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06" imgH="308" progId="TCLayout.ActiveDocument.1">
                  <p:embed/>
                </p:oleObj>
              </mc:Choice>
              <mc:Fallback>
                <p:oleObj name="think-cell Slide" r:id="rId9" imgW="306" imgH="3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1954780-D884-4147-BDBC-37DE1E6BE83C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1"/>
            <a:ext cx="128491" cy="2328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1854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9497321"/>
            <a:ext cx="7772400" cy="561081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9545" bIns="69545" rtlCol="0" anchor="ctr" anchorCtr="0"/>
          <a:lstStyle/>
          <a:p>
            <a:pPr algn="ctr"/>
            <a:endParaRPr lang="en-US" sz="1082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053" y="401413"/>
            <a:ext cx="7033922" cy="377667"/>
          </a:xfrm>
          <a:prstGeom prst="rect">
            <a:avLst/>
          </a:prstGeom>
        </p:spPr>
        <p:txBody>
          <a:bodyPr vert="horz" lIns="0" tIns="45720" rIns="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053" y="1049314"/>
            <a:ext cx="7033922" cy="6768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Line 78"/>
          <p:cNvSpPr>
            <a:spLocks noChangeShapeType="1"/>
          </p:cNvSpPr>
          <p:nvPr/>
        </p:nvSpPr>
        <p:spPr bwMode="auto">
          <a:xfrm flipH="1">
            <a:off x="0" y="887307"/>
            <a:ext cx="7771115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>
            <a:outerShdw dist="25400" dir="5400000" algn="ctr" rotWithShape="0">
              <a:schemeClr val="accent3"/>
            </a:outerShdw>
          </a:effectLst>
        </p:spPr>
        <p:txBody>
          <a:bodyPr/>
          <a:lstStyle/>
          <a:p>
            <a:pPr>
              <a:defRPr/>
            </a:pPr>
            <a:endParaRPr lang="en-US" sz="1468" dirty="0"/>
          </a:p>
        </p:txBody>
      </p:sp>
      <p:sp>
        <p:nvSpPr>
          <p:cNvPr id="10" name="TextBox 9"/>
          <p:cNvSpPr txBox="1"/>
          <p:nvPr/>
        </p:nvSpPr>
        <p:spPr>
          <a:xfrm>
            <a:off x="7237237" y="9684728"/>
            <a:ext cx="169653" cy="186267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7065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C6993-5875-43F1-AB5B-56FAFD3221C9}" type="slidenum">
              <a:rPr kumimoji="0" lang="en-US" sz="69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7065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69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695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26892" y="9666292"/>
            <a:ext cx="4992861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" b="0" dirty="0">
                <a:solidFill>
                  <a:schemeClr val="bg1"/>
                </a:solidFill>
              </a:rPr>
              <a:t>Copyright © 2011-2022</a:t>
            </a:r>
            <a:r>
              <a:rPr lang="en-US" sz="850" b="0" baseline="0" dirty="0">
                <a:solidFill>
                  <a:schemeClr val="bg1"/>
                </a:solidFill>
              </a:rPr>
              <a:t> </a:t>
            </a:r>
            <a:r>
              <a:rPr lang="en-US" sz="850" b="0" dirty="0">
                <a:solidFill>
                  <a:schemeClr val="bg1"/>
                </a:solidFill>
              </a:rPr>
              <a:t>EB5AN, LLC All Rights Reserved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62122" y="9666292"/>
            <a:ext cx="1800493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50" b="1" u="sng" dirty="0">
                <a:solidFill>
                  <a:schemeClr val="bg1"/>
                </a:solidFill>
              </a:rPr>
              <a:t>www.EB5AffiliateNetwork.com</a:t>
            </a:r>
            <a:r>
              <a:rPr lang="en-US" sz="850" b="1" u="sng" baseline="0" dirty="0">
                <a:solidFill>
                  <a:schemeClr val="bg1"/>
                </a:solidFill>
              </a:rPr>
              <a:t> </a:t>
            </a:r>
            <a:endParaRPr lang="en-US" sz="8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defTabSz="706557" rtl="0" eaLnBrk="1" latinLnBrk="0" hangingPunct="1">
        <a:spcBef>
          <a:spcPct val="0"/>
        </a:spcBef>
        <a:buNone/>
        <a:defRPr sz="1854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706557" rtl="0" eaLnBrk="1" latinLnBrk="0" hangingPunct="1">
        <a:spcBef>
          <a:spcPct val="20000"/>
        </a:spcBef>
        <a:buFontTx/>
        <a:buNone/>
        <a:defRPr sz="1236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1236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indent="-17663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3pPr>
      <a:lvl4pPr marL="1063516" indent="-180319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4pPr>
      <a:lvl5pPr marL="1590980" indent="-177866" algn="l" defTabSz="706557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1236" kern="1200">
          <a:solidFill>
            <a:schemeClr val="tx1"/>
          </a:solidFill>
          <a:latin typeface="+mn-lt"/>
          <a:ea typeface="+mn-ea"/>
          <a:cs typeface="+mn-cs"/>
        </a:defRPr>
      </a:lvl5pPr>
      <a:lvl6pPr marL="1943031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6pPr>
      <a:lvl7pPr marL="2296310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7pPr>
      <a:lvl8pPr marL="2649588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8pPr>
      <a:lvl9pPr marL="3002867" indent="-176639" algn="l" defTabSz="706557" rtl="0" eaLnBrk="1" latinLnBrk="0" hangingPunct="1">
        <a:spcBef>
          <a:spcPct val="20000"/>
        </a:spcBef>
        <a:buFont typeface="Arial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3pPr>
      <a:lvl4pPr marL="1059835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4pPr>
      <a:lvl5pPr marL="1413114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5pPr>
      <a:lvl6pPr marL="1766392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6pPr>
      <a:lvl7pPr marL="2119671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7pPr>
      <a:lvl8pPr marL="2472949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8pPr>
      <a:lvl9pPr marL="2826228" algn="l" defTabSz="706557" rtl="0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EC23F22-D27E-A97A-DA0B-46E907E507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282667433"/>
              </p:ext>
            </p:extLst>
          </p:nvPr>
        </p:nvGraphicFramePr>
        <p:xfrm>
          <a:off x="1013" y="2329"/>
          <a:ext cx="782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7772400" imgH="10058400" progId="TCLayout.ActiveDocument.1">
                  <p:embed/>
                </p:oleObj>
              </mc:Choice>
              <mc:Fallback>
                <p:oleObj name="think-cell Slide" r:id="rId11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C23F22-D27E-A97A-DA0B-46E907E507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3" y="2329"/>
                        <a:ext cx="782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97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ransition spd="med"/>
  <p:txStyles>
    <p:titleStyle>
      <a:lvl1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3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Tx/>
        <a:buFontTx/>
        <a:buNone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229500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459000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–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688181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80000"/>
        <a:buFontTx/>
        <a:buChar char="o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17999" marR="0" indent="-229500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»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603058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94523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185988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477453" marR="0" indent="-145733" algn="l" defTabSz="582930" rtl="0" latinLnBrk="0">
        <a:lnSpc>
          <a:spcPct val="110000"/>
        </a:lnSpc>
        <a:spcBef>
          <a:spcPts val="765"/>
        </a:spcBef>
        <a:spcAft>
          <a:spcPts val="0"/>
        </a:spcAft>
        <a:buClrTx/>
        <a:buSzPct val="100000"/>
        <a:buFontTx/>
        <a:buChar char="•"/>
        <a:tabLst/>
        <a:defRPr sz="1275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9146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58293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87439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16586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45732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74879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040255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331720" algn="ctr" defTabSz="5829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13.xml"/><Relationship Id="rId21" Type="http://schemas.openxmlformats.org/officeDocument/2006/relationships/image" Target="../media/image14.jpeg"/><Relationship Id="rId7" Type="http://schemas.openxmlformats.org/officeDocument/2006/relationships/tags" Target="../tags/tag17.xml"/><Relationship Id="rId12" Type="http://schemas.openxmlformats.org/officeDocument/2006/relationships/image" Target="../media/image5.png"/><Relationship Id="rId17" Type="http://schemas.openxmlformats.org/officeDocument/2006/relationships/image" Target="../media/image10.jpeg"/><Relationship Id="rId2" Type="http://schemas.openxmlformats.org/officeDocument/2006/relationships/tags" Target="../tags/tag12.xml"/><Relationship Id="rId16" Type="http://schemas.openxmlformats.org/officeDocument/2006/relationships/image" Target="../media/image9.png"/><Relationship Id="rId20" Type="http://schemas.openxmlformats.org/officeDocument/2006/relationships/image" Target="../media/image13.jpe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4.png"/><Relationship Id="rId5" Type="http://schemas.openxmlformats.org/officeDocument/2006/relationships/tags" Target="../tags/tag15.xml"/><Relationship Id="rId15" Type="http://schemas.openxmlformats.org/officeDocument/2006/relationships/image" Target="../media/image8.png"/><Relationship Id="rId23" Type="http://schemas.openxmlformats.org/officeDocument/2006/relationships/chart" Target="../charts/chart2.xml"/><Relationship Id="rId10" Type="http://schemas.openxmlformats.org/officeDocument/2006/relationships/image" Target="../media/image1.emf"/><Relationship Id="rId19" Type="http://schemas.openxmlformats.org/officeDocument/2006/relationships/image" Target="../media/image12.jpeg"/><Relationship Id="rId4" Type="http://schemas.openxmlformats.org/officeDocument/2006/relationships/tags" Target="../tags/tag14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Relationship Id="rId2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2440E-2E79-AF8D-854D-2170395A2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D81ED34-27D2-16FC-F6AC-11DD2B5797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70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06" imgH="308" progId="TCLayout.ActiveDocument.1">
                  <p:embed/>
                </p:oleObj>
              </mc:Choice>
              <mc:Fallback>
                <p:oleObj name="think-cell Slide" r:id="rId9" imgW="306" imgH="3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9CAFA3-89B7-E1CA-EA20-45A69CE30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" name="Rectangle 34">
            <a:extLst>
              <a:ext uri="{FF2B5EF4-FFF2-40B4-BE49-F238E27FC236}">
                <a16:creationId xmlns:a16="http://schemas.microsoft.com/office/drawing/2014/main" id="{EAE4BC93-6430-FB96-3680-4E854F3187E4}"/>
              </a:ext>
            </a:extLst>
          </p:cNvPr>
          <p:cNvSpPr/>
          <p:nvPr/>
        </p:nvSpPr>
        <p:spPr>
          <a:xfrm>
            <a:off x="3176" y="8999076"/>
            <a:ext cx="7772399" cy="105932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ectangle 654">
            <a:extLst>
              <a:ext uri="{FF2B5EF4-FFF2-40B4-BE49-F238E27FC236}">
                <a16:creationId xmlns:a16="http://schemas.microsoft.com/office/drawing/2014/main" id="{841DFAF7-62AA-0541-5612-8C3B1453BE94}"/>
              </a:ext>
            </a:extLst>
          </p:cNvPr>
          <p:cNvSpPr/>
          <p:nvPr/>
        </p:nvSpPr>
        <p:spPr>
          <a:xfrm>
            <a:off x="0" y="129436"/>
            <a:ext cx="7772400" cy="9140478"/>
          </a:xfrm>
          <a:prstGeom prst="rect">
            <a:avLst/>
          </a:prstGeom>
          <a:gradFill rotWithShape="0">
            <a:gsLst>
              <a:gs pos="22000">
                <a:srgbClr val="5463C6">
                  <a:alpha val="71372"/>
                </a:srgbClr>
              </a:gs>
              <a:gs pos="100000">
                <a:srgbClr val="2D3987">
                  <a:alpha val="88235"/>
                </a:srgbClr>
              </a:gs>
            </a:gsLst>
            <a:lin ang="2700000"/>
          </a:gradFill>
          <a:ln w="12700">
            <a:noFill/>
          </a:ln>
          <a:effectLst/>
        </p:spPr>
        <p:txBody>
          <a:bodyPr lIns="66960" tIns="45000" rIns="66960" bIns="45000" anchor="ctr">
            <a:noAutofit/>
          </a:bodyPr>
          <a:lstStyle/>
          <a:p>
            <a:pPr marL="0" marR="0" lvl="0" indent="0" defTabSz="6705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2D398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tangle 654">
            <a:extLst>
              <a:ext uri="{FF2B5EF4-FFF2-40B4-BE49-F238E27FC236}">
                <a16:creationId xmlns:a16="http://schemas.microsoft.com/office/drawing/2014/main" id="{29F8687B-E05D-A0D1-4BC6-2D4EF43B08E0}"/>
              </a:ext>
            </a:extLst>
          </p:cNvPr>
          <p:cNvSpPr/>
          <p:nvPr/>
        </p:nvSpPr>
        <p:spPr>
          <a:xfrm>
            <a:off x="0" y="-3"/>
            <a:ext cx="7772400" cy="1309986"/>
          </a:xfrm>
          <a:prstGeom prst="rect">
            <a:avLst/>
          </a:prstGeom>
          <a:solidFill>
            <a:srgbClr val="2D3987"/>
          </a:solidFill>
          <a:ln w="12700">
            <a:noFill/>
          </a:ln>
          <a:effectLst/>
        </p:spPr>
        <p:txBody>
          <a:bodyPr lIns="66960" tIns="45000" rIns="66960" bIns="450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PH" sz="2640" b="0" i="0" u="none" strike="noStrike" kern="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157" name="Picture 88">
            <a:extLst>
              <a:ext uri="{FF2B5EF4-FFF2-40B4-BE49-F238E27FC236}">
                <a16:creationId xmlns:a16="http://schemas.microsoft.com/office/drawing/2014/main" id="{39FC0605-3EFF-154E-6D3E-AC0CDE0D48FC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172607" y="144281"/>
            <a:ext cx="1618094" cy="780580"/>
          </a:xfrm>
          <a:prstGeom prst="rect">
            <a:avLst/>
          </a:prstGeom>
          <a:ln w="0">
            <a:noFill/>
          </a:ln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21F807F5-B694-D22A-6639-DD5E94A079CE}"/>
              </a:ext>
            </a:extLst>
          </p:cNvPr>
          <p:cNvSpPr txBox="1"/>
          <p:nvPr/>
        </p:nvSpPr>
        <p:spPr>
          <a:xfrm>
            <a:off x="76201" y="1037483"/>
            <a:ext cx="19669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EB5Investments.com • EB5AN.com 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0A8D532-DCAF-EA3A-1028-A63495CE50D6}"/>
              </a:ext>
            </a:extLst>
          </p:cNvPr>
          <p:cNvSpPr/>
          <p:nvPr/>
        </p:nvSpPr>
        <p:spPr>
          <a:xfrm>
            <a:off x="1892456" y="274990"/>
            <a:ext cx="5766991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EB5AN est un leader en matière de gestion fonds d’investissement EB-5, </a:t>
            </a:r>
            <a:br>
              <a:rPr lang="en-US"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opérateur de centre régional agréé par l’USCIS, et un cabinet de conseil. EB5AN aide les investisseurs à obtenir leurs permis de séjour permanents aux États-Unis à travers des projets d’investissement. </a:t>
            </a:r>
            <a:endParaRPr lang="en-US" sz="12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ctangle">
            <a:extLst>
              <a:ext uri="{FF2B5EF4-FFF2-40B4-BE49-F238E27FC236}">
                <a16:creationId xmlns:a16="http://schemas.microsoft.com/office/drawing/2014/main" id="{2FF6EE2B-E49D-33EA-5857-49281FDD92AD}"/>
              </a:ext>
            </a:extLst>
          </p:cNvPr>
          <p:cNvSpPr/>
          <p:nvPr/>
        </p:nvSpPr>
        <p:spPr>
          <a:xfrm>
            <a:off x="2666906" y="5200117"/>
            <a:ext cx="5000291" cy="3415593"/>
          </a:xfrm>
          <a:prstGeom prst="rect">
            <a:avLst/>
          </a:prstGeom>
          <a:solidFill>
            <a:srgbClr val="2B347F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1217100"/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6" name="Table 14">
            <a:extLst>
              <a:ext uri="{FF2B5EF4-FFF2-40B4-BE49-F238E27FC236}">
                <a16:creationId xmlns:a16="http://schemas.microsoft.com/office/drawing/2014/main" id="{D2CC5493-D486-7017-3C22-6BA4A1542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227548"/>
              </p:ext>
            </p:extLst>
          </p:nvPr>
        </p:nvGraphicFramePr>
        <p:xfrm>
          <a:off x="2666904" y="1828800"/>
          <a:ext cx="5000293" cy="3294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293">
                  <a:extLst>
                    <a:ext uri="{9D8B030D-6E8A-4147-A177-3AD203B41FA5}">
                      <a16:colId xmlns:a16="http://schemas.microsoft.com/office/drawing/2014/main" val="4003071032"/>
                    </a:ext>
                  </a:extLst>
                </a:gridCol>
              </a:tblGrid>
              <a:tr h="215041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 approche d’investissement institutionnelle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68378"/>
                  </a:ext>
                </a:extLst>
              </a:tr>
              <a:tr h="30793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L’approche d’EB5AN est basée sur l’identification de projets immobiliers de qualité institutionnelle 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 répondent strictement à ses critères internes de souscription concernant les risques financiers 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procéduraux.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projets gérés par EB5AN sont structurés de façon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ne dépendre en aucune manière des financements EB-5 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parvenir à leur achèvement. Par ailleurs, EB5AN 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priorise les placements dans des projets EB-5 qui ont déjà 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créés les emplois requis pour ses investisseurs, et des projets 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 prévoient de créer d’ici leur achèvement plus d’emplois 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 investisseur qu’il n’est requis par le programme EB-5.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fondateurs d’EB5AN sont dîplomés des universités 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Yale, de Stanford et de Caroline du Nord à Chapel 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</a:t>
                      </a: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ont précédemment travaillé dans quelques-unes 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plus prestigieuses entreprises de services professionnels 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d’investissement, incluant le Boston Consulting Group 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</a:t>
                      </a: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et l’AEA Investors.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EB5AN collabore avec plusieurs promoteurs immobiliers 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majeurs, incluant Kolter, un des plus grands promoteurs 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privés des États-Unis. Depuis </a:t>
                      </a:r>
                      <a:r>
                        <a:rPr lang="en-US" sz="7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1997</a:t>
                      </a:r>
                      <a:r>
                        <a:rPr lang="en-US" sz="7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, </a:t>
                      </a:r>
                      <a:r>
                        <a:rPr lang="en-US" sz="7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Kolter a investi dans </a:t>
                      </a:r>
                      <a:br>
                        <a:rPr lang="en-US" sz="7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7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de nombreux projets estimés à plus de 30 milliards de dollars, </a:t>
                      </a:r>
                      <a:br>
                        <a:rPr lang="en-US" sz="7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7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achevé plus de 100 projets résidentiels, délivré plus </a:t>
                      </a:r>
                      <a:br>
                        <a:rPr lang="en-US" sz="7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7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de 27 000 unités de logement, et n’a jamais failli </a:t>
                      </a:r>
                      <a:br>
                        <a:rPr lang="en-US" sz="7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7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au remboursement de ses emprunts</a:t>
                      </a: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EB5AN est </a:t>
                      </a:r>
                      <a:b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7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entièrement indépendant du groupe Kolter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0" marR="45720" marB="731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907"/>
                  </a:ext>
                </a:extLst>
              </a:tr>
            </a:tbl>
          </a:graphicData>
        </a:graphic>
      </p:graphicFrame>
      <p:graphicFrame>
        <p:nvGraphicFramePr>
          <p:cNvPr id="227" name="Table 14">
            <a:extLst>
              <a:ext uri="{FF2B5EF4-FFF2-40B4-BE49-F238E27FC236}">
                <a16:creationId xmlns:a16="http://schemas.microsoft.com/office/drawing/2014/main" id="{5C111B6C-A5B9-1CB4-6EF5-DF56C813E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331147"/>
              </p:ext>
            </p:extLst>
          </p:nvPr>
        </p:nvGraphicFramePr>
        <p:xfrm>
          <a:off x="103354" y="5646342"/>
          <a:ext cx="2460199" cy="296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199">
                  <a:extLst>
                    <a:ext uri="{9D8B030D-6E8A-4147-A177-3AD203B41FA5}">
                      <a16:colId xmlns:a16="http://schemas.microsoft.com/office/drawing/2014/main" val="4003071032"/>
                    </a:ext>
                  </a:extLst>
                </a:gridCol>
              </a:tblGrid>
              <a:tr h="231098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EB5AN is the Market Leader for Rural EB-5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68378"/>
                  </a:ext>
                </a:extLst>
              </a:tr>
              <a:tr h="27382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7315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907"/>
                  </a:ext>
                </a:extLst>
              </a:tr>
            </a:tbl>
          </a:graphicData>
        </a:graphic>
      </p:graphicFrame>
      <p:sp>
        <p:nvSpPr>
          <p:cNvPr id="256" name="Rectangle 255">
            <a:extLst>
              <a:ext uri="{FF2B5EF4-FFF2-40B4-BE49-F238E27FC236}">
                <a16:creationId xmlns:a16="http://schemas.microsoft.com/office/drawing/2014/main" id="{2E210D68-5F59-92CD-70CE-75FED5579F1E}"/>
              </a:ext>
            </a:extLst>
          </p:cNvPr>
          <p:cNvSpPr/>
          <p:nvPr/>
        </p:nvSpPr>
        <p:spPr>
          <a:xfrm>
            <a:off x="107952" y="8689577"/>
            <a:ext cx="7559246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6200" indent="-76200">
              <a:spcAft>
                <a:spcPts val="100"/>
              </a:spcAft>
              <a:tabLst>
                <a:tab pos="180975" algn="l"/>
              </a:tabLst>
            </a:pPr>
            <a:r>
              <a:rPr lang="en-US"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 les statistiques énoncées dans ce document datent du mois d’août </a:t>
            </a:r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2025. </a:t>
            </a:r>
          </a:p>
        </p:txBody>
      </p:sp>
      <p:sp>
        <p:nvSpPr>
          <p:cNvPr id="259" name="Title 2">
            <a:extLst>
              <a:ext uri="{FF2B5EF4-FFF2-40B4-BE49-F238E27FC236}">
                <a16:creationId xmlns:a16="http://schemas.microsoft.com/office/drawing/2014/main" id="{05297DB1-D2BA-24D1-8770-175EDB7DF911}"/>
              </a:ext>
            </a:extLst>
          </p:cNvPr>
          <p:cNvSpPr txBox="1"/>
          <p:nvPr/>
        </p:nvSpPr>
        <p:spPr>
          <a:xfrm>
            <a:off x="1666048" y="9504484"/>
            <a:ext cx="1889230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defRPr b="1">
                <a:solidFill>
                  <a:srgbClr val="FFFFFF"/>
                </a:solidFill>
              </a:defRPr>
            </a:lvl1pPr>
          </a:lstStyle>
          <a:p>
            <a:pPr>
              <a:spcAft>
                <a:spcPts val="200"/>
              </a:spcAft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Samuel B. Silverman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Fondateur et directeur associé</a:t>
            </a:r>
            <a:endParaRPr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itle 2">
            <a:extLst>
              <a:ext uri="{FF2B5EF4-FFF2-40B4-BE49-F238E27FC236}">
                <a16:creationId xmlns:a16="http://schemas.microsoft.com/office/drawing/2014/main" id="{C8726F4E-FA5C-C4D9-F5F2-0835CFDA5CD2}"/>
              </a:ext>
            </a:extLst>
          </p:cNvPr>
          <p:cNvSpPr txBox="1"/>
          <p:nvPr/>
        </p:nvSpPr>
        <p:spPr>
          <a:xfrm>
            <a:off x="5502605" y="9504484"/>
            <a:ext cx="1883858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defRPr b="1">
                <a:solidFill>
                  <a:srgbClr val="FFFFFF"/>
                </a:solidFill>
              </a:defRPr>
            </a:lvl1pPr>
          </a:lstStyle>
          <a:p>
            <a:pPr>
              <a:spcAft>
                <a:spcPts val="200"/>
              </a:spcAft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Schoenfeld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Fondateur et directeur associé</a:t>
            </a: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Straight Connector 261">
            <a:extLst>
              <a:ext uri="{FF2B5EF4-FFF2-40B4-BE49-F238E27FC236}">
                <a16:creationId xmlns:a16="http://schemas.microsoft.com/office/drawing/2014/main" id="{301674B2-8A5F-79AF-D639-C32D586743C4}"/>
              </a:ext>
            </a:extLst>
          </p:cNvPr>
          <p:cNvSpPr/>
          <p:nvPr/>
        </p:nvSpPr>
        <p:spPr>
          <a:xfrm>
            <a:off x="3882506" y="9343996"/>
            <a:ext cx="0" cy="685179"/>
          </a:xfrm>
          <a:prstGeom prst="line">
            <a:avLst/>
          </a:prstGeom>
          <a:ln w="25400" cap="rnd">
            <a:solidFill>
              <a:srgbClr val="FFFFFF"/>
            </a:solidFill>
            <a:prstDash val="sysDot"/>
          </a:ln>
        </p:spPr>
        <p:txBody>
          <a:bodyPr lIns="45719" rIns="45719"/>
          <a:lstStyle/>
          <a:p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1" name="Picture 11" descr="Picture 11">
            <a:extLst>
              <a:ext uri="{FF2B5EF4-FFF2-40B4-BE49-F238E27FC236}">
                <a16:creationId xmlns:a16="http://schemas.microsoft.com/office/drawing/2014/main" id="{394FA70A-266B-D7B8-4A78-9A72989B38F8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951" y="8797274"/>
            <a:ext cx="1480182" cy="1254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图片 3" descr="图片 3">
            <a:extLst>
              <a:ext uri="{FF2B5EF4-FFF2-40B4-BE49-F238E27FC236}">
                <a16:creationId xmlns:a16="http://schemas.microsoft.com/office/drawing/2014/main" id="{7A481AC5-4429-14D7-803F-DB00BE498C94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82636" y="8711502"/>
            <a:ext cx="1271190" cy="1339937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Rectangle 297">
            <a:extLst>
              <a:ext uri="{FF2B5EF4-FFF2-40B4-BE49-F238E27FC236}">
                <a16:creationId xmlns:a16="http://schemas.microsoft.com/office/drawing/2014/main" id="{83A3F818-E926-DEE4-F138-F169E7A872F0}"/>
              </a:ext>
            </a:extLst>
          </p:cNvPr>
          <p:cNvSpPr/>
          <p:nvPr/>
        </p:nvSpPr>
        <p:spPr>
          <a:xfrm>
            <a:off x="5212617" y="542444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A3356491-26C8-D878-8D2D-C879CA70FB04}"/>
              </a:ext>
            </a:extLst>
          </p:cNvPr>
          <p:cNvSpPr/>
          <p:nvPr/>
        </p:nvSpPr>
        <p:spPr>
          <a:xfrm>
            <a:off x="5212617" y="6218703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AF7119BA-54D5-FC20-A6C2-52E95DBE3891}"/>
              </a:ext>
            </a:extLst>
          </p:cNvPr>
          <p:cNvSpPr/>
          <p:nvPr/>
        </p:nvSpPr>
        <p:spPr>
          <a:xfrm>
            <a:off x="5212617" y="701296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E1A68A2D-47C3-FBB8-6B44-2E23C7DF3453}"/>
              </a:ext>
            </a:extLst>
          </p:cNvPr>
          <p:cNvSpPr/>
          <p:nvPr/>
        </p:nvSpPr>
        <p:spPr>
          <a:xfrm>
            <a:off x="5212617" y="780722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3FBF7049-A6AF-43A8-E297-2375C02E259E}"/>
              </a:ext>
            </a:extLst>
          </p:cNvPr>
          <p:cNvSpPr>
            <a:spLocks/>
          </p:cNvSpPr>
          <p:nvPr/>
        </p:nvSpPr>
        <p:spPr>
          <a:xfrm>
            <a:off x="5210174" y="542444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VUE </a:t>
            </a:r>
            <a:b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Sarasota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6BA71C1-D458-781E-EE72-1F5604750A3A}"/>
              </a:ext>
            </a:extLst>
          </p:cNvPr>
          <p:cNvSpPr>
            <a:spLocks/>
          </p:cNvSpPr>
          <p:nvPr/>
        </p:nvSpPr>
        <p:spPr>
          <a:xfrm>
            <a:off x="5210174" y="6218703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Rocky </a:t>
            </a:r>
          </a:p>
          <a:p>
            <a:pPr algn="ctr"/>
            <a: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5E6ABD7A-6A19-347E-5535-9853D314E6EF}"/>
              </a:ext>
            </a:extLst>
          </p:cNvPr>
          <p:cNvSpPr>
            <a:spLocks/>
          </p:cNvSpPr>
          <p:nvPr/>
        </p:nvSpPr>
        <p:spPr>
          <a:xfrm>
            <a:off x="5210174" y="780722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Saltaire </a:t>
            </a:r>
            <a:b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Petersburg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2A2B5509-527F-8B67-B8F7-1B62917A4551}"/>
              </a:ext>
            </a:extLst>
          </p:cNvPr>
          <p:cNvSpPr>
            <a:spLocks/>
          </p:cNvSpPr>
          <p:nvPr/>
        </p:nvSpPr>
        <p:spPr>
          <a:xfrm>
            <a:off x="5210174" y="701296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Hyatt Fort Lauderdale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4216E51D-B148-554B-886A-A14626FF9545}"/>
              </a:ext>
            </a:extLst>
          </p:cNvPr>
          <p:cNvSpPr/>
          <p:nvPr/>
        </p:nvSpPr>
        <p:spPr>
          <a:xfrm>
            <a:off x="2755403" y="542444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20705FC4-3A55-39A8-4182-28F20CFF5EEB}"/>
              </a:ext>
            </a:extLst>
          </p:cNvPr>
          <p:cNvSpPr/>
          <p:nvPr/>
        </p:nvSpPr>
        <p:spPr>
          <a:xfrm>
            <a:off x="2755403" y="6218703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DBB9E6A1-A1DE-91D0-FCE9-A8E85391A639}"/>
              </a:ext>
            </a:extLst>
          </p:cNvPr>
          <p:cNvSpPr/>
          <p:nvPr/>
        </p:nvSpPr>
        <p:spPr>
          <a:xfrm>
            <a:off x="2755403" y="701296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A61FF6CF-AFD4-A982-E84E-68F7671A2BBA}"/>
              </a:ext>
            </a:extLst>
          </p:cNvPr>
          <p:cNvSpPr/>
          <p:nvPr/>
        </p:nvSpPr>
        <p:spPr>
          <a:xfrm>
            <a:off x="2755403" y="7807224"/>
            <a:ext cx="882805" cy="715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B024C2C-5998-290D-88FF-2AE38AE4DE35}"/>
              </a:ext>
            </a:extLst>
          </p:cNvPr>
          <p:cNvSpPr>
            <a:spLocks/>
          </p:cNvSpPr>
          <p:nvPr/>
        </p:nvSpPr>
        <p:spPr>
          <a:xfrm>
            <a:off x="2752960" y="542444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Club </a:t>
            </a:r>
            <a:b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Palm </a:t>
            </a:r>
            <a:b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10C3D2EF-9250-6D28-5E9E-85688523DA32}"/>
              </a:ext>
            </a:extLst>
          </p:cNvPr>
          <p:cNvSpPr>
            <a:spLocks/>
          </p:cNvSpPr>
          <p:nvPr/>
        </p:nvSpPr>
        <p:spPr>
          <a:xfrm>
            <a:off x="2752960" y="780722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 Lakes </a:t>
            </a:r>
            <a:br>
              <a:rPr lang="en-US" sz="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Géorgie </a:t>
            </a:r>
            <a:endParaRPr lang="en-US" sz="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D439887-18D9-BDEE-06D4-1E0EFB9A4A8D}"/>
              </a:ext>
            </a:extLst>
          </p:cNvPr>
          <p:cNvSpPr>
            <a:spLocks/>
          </p:cNvSpPr>
          <p:nvPr/>
        </p:nvSpPr>
        <p:spPr>
          <a:xfrm>
            <a:off x="2752960" y="6218703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Hyatt Place </a:t>
            </a:r>
            <a:b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Boca Raton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29DAD23-A1A0-811E-7826-40320D9FA5C4}"/>
              </a:ext>
            </a:extLst>
          </p:cNvPr>
          <p:cNvSpPr>
            <a:spLocks/>
          </p:cNvSpPr>
          <p:nvPr/>
        </p:nvSpPr>
        <p:spPr>
          <a:xfrm>
            <a:off x="2752961" y="7012964"/>
            <a:ext cx="867491" cy="717615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Mark </a:t>
            </a:r>
            <a:b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Sarasota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5B0D0863-9A70-9B69-EE42-15BA954A41B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t="13144" r="762" b="2137"/>
          <a:stretch>
            <a:fillRect/>
          </a:stretch>
        </p:blipFill>
        <p:spPr>
          <a:xfrm>
            <a:off x="3678444" y="5424444"/>
            <a:ext cx="1504523" cy="717615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AD86A6F7-3F41-E271-5F88-685846E25C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4594" t="31922" r="4850" b="8541"/>
          <a:stretch>
            <a:fillRect/>
          </a:stretch>
        </p:blipFill>
        <p:spPr>
          <a:xfrm>
            <a:off x="3615832" y="6218703"/>
            <a:ext cx="1504524" cy="715099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FD0371F1-AD18-E592-201F-9A25CED6E5F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/>
          <a:srcRect l="4763" t="19795" r="4857" b="20477"/>
          <a:stretch>
            <a:fillRect/>
          </a:stretch>
        </p:blipFill>
        <p:spPr>
          <a:xfrm>
            <a:off x="3615832" y="7012964"/>
            <a:ext cx="1504524" cy="715099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E32114B5-61FD-EAF6-2A9E-DF3606F9AB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10881" r="2704" b="488"/>
          <a:stretch>
            <a:fillRect/>
          </a:stretch>
        </p:blipFill>
        <p:spPr>
          <a:xfrm>
            <a:off x="3615832" y="7807224"/>
            <a:ext cx="1504524" cy="717615"/>
          </a:xfrm>
          <a:prstGeom prst="rect">
            <a:avLst/>
          </a:prstGeom>
        </p:spPr>
      </p:pic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4B0CAF55-A053-E0DF-AC36-3129FAE5E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70895"/>
              </p:ext>
            </p:extLst>
          </p:nvPr>
        </p:nvGraphicFramePr>
        <p:xfrm>
          <a:off x="105200" y="1419657"/>
          <a:ext cx="2456506" cy="444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718">
                  <a:extLst>
                    <a:ext uri="{9D8B030D-6E8A-4147-A177-3AD203B41FA5}">
                      <a16:colId xmlns:a16="http://schemas.microsoft.com/office/drawing/2014/main" val="4003071032"/>
                    </a:ext>
                  </a:extLst>
                </a:gridCol>
                <a:gridCol w="530788">
                  <a:extLst>
                    <a:ext uri="{9D8B030D-6E8A-4147-A177-3AD203B41FA5}">
                      <a16:colId xmlns:a16="http://schemas.microsoft.com/office/drawing/2014/main" val="522944681"/>
                    </a:ext>
                  </a:extLst>
                </a:gridCol>
              </a:tblGrid>
              <a:tr h="88467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Aperçu général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68465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/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Année de création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73907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Coût total des projets développés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 Md$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05024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total d’emplois EB-5 créés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+28 000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95104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marL="0" marR="0" lvl="0" indent="0" algn="l" defTabSz="706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Aperçu du portfolio</a:t>
                      </a:r>
                      <a:endParaRPr lang="en-US" sz="9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065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51299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total des projets EB5AN </a:t>
                      </a:r>
                      <a:b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(35 fonds d’investissement </a:t>
                      </a:r>
                      <a:b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travers 24 projets immobiliers)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59929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phase de préconstruction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1168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cours de construction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223742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achevée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86611"/>
                  </a:ext>
                </a:extLst>
              </a:tr>
              <a:tr h="226517">
                <a:tc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Historique des projets</a:t>
                      </a:r>
                      <a:endParaRPr lang="en-US" sz="9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81561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/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Taux d’approbation </a:t>
                      </a:r>
                      <a:b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« modèles » I-956F 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100 %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42389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/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Taux d’approbation de la composante </a:t>
                      </a:r>
                      <a:b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I-526E des projets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100 %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43893"/>
                  </a:ext>
                </a:extLst>
              </a:tr>
              <a:tr h="88467">
                <a:tc gridSpan="2">
                  <a:txBody>
                    <a:bodyPr/>
                    <a:lstStyle/>
                    <a:p>
                      <a:pPr marL="0" marR="0" lvl="0" indent="0" algn="l" defTabSz="5829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Historique des centres régionaux</a:t>
                      </a:r>
                      <a:endParaRPr lang="en-US" sz="900" b="1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64008" marB="640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562877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/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Taux de validation I-956</a:t>
                      </a:r>
                      <a:b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désignation de centre régional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100 %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93684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 actuel / Conformité </a:t>
                      </a:r>
                      <a:b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annuelle I-956G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100 %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893220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/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Historique des investisseurs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287697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/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Investisseurs EB-5 des projets EB5AN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+1 500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646101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Investisseurs ayant rempli les conditions de création d’emplois requises</a:t>
                      </a:r>
                      <a:b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moment du dépot de dossier I-829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100 %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365639"/>
                  </a:ext>
                </a:extLst>
              </a:tr>
              <a:tr h="88467"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Taux de validation I-829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100 %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9596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7FF7CB7-9D15-1944-A83E-039C237E847C}"/>
              </a:ext>
            </a:extLst>
          </p:cNvPr>
          <p:cNvSpPr txBox="1"/>
          <p:nvPr/>
        </p:nvSpPr>
        <p:spPr>
          <a:xfrm>
            <a:off x="2600819" y="1383858"/>
            <a:ext cx="5538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+550 approbations I-526E rurales et urbaines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ctangle">
            <a:extLst>
              <a:ext uri="{FF2B5EF4-FFF2-40B4-BE49-F238E27FC236}">
                <a16:creationId xmlns:a16="http://schemas.microsoft.com/office/drawing/2014/main" id="{C2ADAC02-999D-2861-AC94-0B3CE59AEA93}"/>
              </a:ext>
            </a:extLst>
          </p:cNvPr>
          <p:cNvSpPr/>
          <p:nvPr/>
        </p:nvSpPr>
        <p:spPr>
          <a:xfrm>
            <a:off x="2666906" y="5208344"/>
            <a:ext cx="3428516" cy="1938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defTabSz="1217100"/>
            <a:r>
              <a:rPr lang="en-US" sz="9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 de centre régional premium dûment achevés</a:t>
            </a:r>
            <a:endParaRPr lang="en-US" sz="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0" name="Picture 279">
            <a:extLst>
              <a:ext uri="{FF2B5EF4-FFF2-40B4-BE49-F238E27FC236}">
                <a16:creationId xmlns:a16="http://schemas.microsoft.com/office/drawing/2014/main" id="{0D7A712C-A584-5FD0-8C17-005C8AE15C3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/>
          <a:srcRect l="4500" t="27711" r="4307" b="12592"/>
          <a:stretch>
            <a:fillRect/>
          </a:stretch>
        </p:blipFill>
        <p:spPr>
          <a:xfrm>
            <a:off x="6077757" y="5424444"/>
            <a:ext cx="1504524" cy="715099"/>
          </a:xfrm>
          <a:prstGeom prst="rect">
            <a:avLst/>
          </a:prstGeom>
        </p:spPr>
      </p:pic>
      <p:pic>
        <p:nvPicPr>
          <p:cNvPr id="288" name="Picture 14">
            <a:extLst>
              <a:ext uri="{FF2B5EF4-FFF2-40B4-BE49-F238E27FC236}">
                <a16:creationId xmlns:a16="http://schemas.microsoft.com/office/drawing/2014/main" id="{DBDCB475-6ECA-CE63-FD11-496BD9D1B8E8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83" r="3901" b="23542"/>
          <a:stretch>
            <a:fillRect/>
          </a:stretch>
        </p:blipFill>
        <p:spPr bwMode="auto">
          <a:xfrm>
            <a:off x="6077758" y="7807224"/>
            <a:ext cx="1504524" cy="71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21114-141F-E63B-E8C3-60A571396C04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185" t="8540" r="730" b="20602"/>
          <a:stretch>
            <a:fillRect/>
          </a:stretch>
        </p:blipFill>
        <p:spPr>
          <a:xfrm>
            <a:off x="6077666" y="7012964"/>
            <a:ext cx="1504524" cy="717615"/>
          </a:xfrm>
          <a:prstGeom prst="rect">
            <a:avLst/>
          </a:prstGeom>
          <a:noFill/>
          <a:ln w="50800">
            <a:noFill/>
            <a:miter lim="800000"/>
          </a:ln>
        </p:spPr>
      </p:pic>
      <p:pic>
        <p:nvPicPr>
          <p:cNvPr id="15" name="Picture 14" descr="A house with a driveway and grass&#10;&#10;Description automatically generated">
            <a:extLst>
              <a:ext uri="{FF2B5EF4-FFF2-40B4-BE49-F238E27FC236}">
                <a16:creationId xmlns:a16="http://schemas.microsoft.com/office/drawing/2014/main" id="{EE9F6E47-D0B7-1185-072D-83670C5C593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9597" r="1365" b="8400"/>
          <a:stretch>
            <a:fillRect/>
          </a:stretch>
        </p:blipFill>
        <p:spPr bwMode="auto">
          <a:xfrm>
            <a:off x="6077666" y="6218703"/>
            <a:ext cx="1504524" cy="7150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F856E64-DFB6-2288-36E4-09DEDA253654}"/>
              </a:ext>
            </a:extLst>
          </p:cNvPr>
          <p:cNvSpPr txBox="1"/>
          <p:nvPr/>
        </p:nvSpPr>
        <p:spPr>
          <a:xfrm rot="20831116">
            <a:off x="3841957" y="6398178"/>
            <a:ext cx="1023962" cy="334683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lvl="0" algn="ctr" defTabSz="457200" hangingPunct="0">
              <a:lnSpc>
                <a:spcPct val="90000"/>
              </a:lnSpc>
              <a:defRPr/>
            </a:pPr>
            <a:r>
              <a:rPr lang="fr-FR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Modèles I-829, I-526, </a:t>
            </a:r>
          </a:p>
          <a:p>
            <a:pPr lvl="0" algn="ctr" defTabSz="457200" hangingPunct="0">
              <a:lnSpc>
                <a:spcPct val="90000"/>
              </a:lnSpc>
              <a:defRPr/>
            </a:pPr>
            <a:r>
              <a:rPr lang="fr-FR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et I-924 approuvés par l’USCIS</a:t>
            </a:r>
            <a:endParaRPr lang="fr-FR" sz="7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72EE45-03AB-1D5D-F755-DDE27CDCCB0E}"/>
              </a:ext>
            </a:extLst>
          </p:cNvPr>
          <p:cNvSpPr txBox="1"/>
          <p:nvPr/>
        </p:nvSpPr>
        <p:spPr>
          <a:xfrm rot="20831116">
            <a:off x="3841957" y="5613863"/>
            <a:ext cx="1023962" cy="329409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Modèles I-829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I-526, </a:t>
            </a:r>
          </a:p>
          <a:p>
            <a:pPr lvl="0" algn="ctr" defTabSz="457200" hangingPunct="0">
              <a:lnSpc>
                <a:spcPct val="90000"/>
              </a:lnSpc>
              <a:defRPr/>
            </a:pPr>
            <a:r>
              <a:rPr lang="en-US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</a:t>
            </a:r>
            <a:r>
              <a:rPr lang="en-US" sz="700" b="1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</a:t>
            </a: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I-924</a:t>
            </a:r>
            <a:r>
              <a:rPr lang="en-US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approuvés </a:t>
            </a:r>
            <a:r>
              <a:rPr lang="en-US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par l’USCIS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20FF8E-5A72-41C7-1055-72571A788CD5}"/>
              </a:ext>
            </a:extLst>
          </p:cNvPr>
          <p:cNvSpPr txBox="1"/>
          <p:nvPr/>
        </p:nvSpPr>
        <p:spPr>
          <a:xfrm rot="20831116">
            <a:off x="6303311" y="7206594"/>
            <a:ext cx="1023962" cy="329409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lvl="0" algn="ctr" defTabSz="457200" hangingPunct="0">
              <a:lnSpc>
                <a:spcPct val="90000"/>
              </a:lnSpc>
              <a:defRPr/>
            </a:pPr>
            <a:r>
              <a:rPr lang="fr-FR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Modèles I-829, I-526, </a:t>
            </a:r>
          </a:p>
          <a:p>
            <a:pPr lvl="0" algn="ctr" defTabSz="457200" hangingPunct="0">
              <a:lnSpc>
                <a:spcPct val="90000"/>
              </a:lnSpc>
              <a:defRPr/>
            </a:pPr>
            <a:r>
              <a:rPr lang="fr-FR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et I-924 approuvés par l’USCIS</a:t>
            </a:r>
            <a:endParaRPr lang="fr-FR" sz="700" b="1" kern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8A9FE2-9361-2431-2FE8-4469962BC528}"/>
              </a:ext>
            </a:extLst>
          </p:cNvPr>
          <p:cNvSpPr txBox="1"/>
          <p:nvPr/>
        </p:nvSpPr>
        <p:spPr>
          <a:xfrm rot="20831116">
            <a:off x="6302493" y="6382468"/>
            <a:ext cx="1084194" cy="366102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Modèles I-526E </a:t>
            </a:r>
            <a:b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et </a:t>
            </a: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I-956F 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approuvés par l’USCIS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F961B0-372F-65B9-48B4-0EA000FF96FF}"/>
              </a:ext>
            </a:extLst>
          </p:cNvPr>
          <p:cNvGrpSpPr/>
          <p:nvPr/>
        </p:nvGrpSpPr>
        <p:grpSpPr>
          <a:xfrm rot="20820000">
            <a:off x="3820887" y="7134003"/>
            <a:ext cx="1007642" cy="478812"/>
            <a:chOff x="3820421" y="6328547"/>
            <a:chExt cx="1007642" cy="54655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F50976-5284-1C60-E6FD-FC0A555DEE9F}"/>
                </a:ext>
              </a:extLst>
            </p:cNvPr>
            <p:cNvSpPr txBox="1"/>
            <p:nvPr/>
          </p:nvSpPr>
          <p:spPr>
            <a:xfrm>
              <a:off x="3820421" y="6328547"/>
              <a:ext cx="1003342" cy="290325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008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ctr" defTabSz="457200" hangingPunct="0">
                <a:lnSpc>
                  <a:spcPct val="90000"/>
                </a:lnSpc>
                <a:defRPr/>
              </a:pPr>
              <a:r>
                <a:rPr lang="en-US" sz="6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Modèles I-526E et I-924 </a:t>
              </a:r>
              <a:r>
                <a:rPr lang="fr-FR" sz="6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approuvés par l’USCIS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238560-31BD-11A5-2569-62697F7D62A3}"/>
                </a:ext>
              </a:extLst>
            </p:cNvPr>
            <p:cNvSpPr txBox="1"/>
            <p:nvPr/>
          </p:nvSpPr>
          <p:spPr>
            <a:xfrm>
              <a:off x="3824721" y="6627916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2B347F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rgbClr val="2B34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Investissement initial entièrement remboursé</a:t>
              </a:r>
              <a:endPara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2B347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6E15E6-8C70-6BF9-AD64-6830D6F197FB}"/>
              </a:ext>
            </a:extLst>
          </p:cNvPr>
          <p:cNvGrpSpPr/>
          <p:nvPr/>
        </p:nvGrpSpPr>
        <p:grpSpPr>
          <a:xfrm rot="20820000">
            <a:off x="6290729" y="5548706"/>
            <a:ext cx="1003343" cy="480692"/>
            <a:chOff x="3837979" y="6259566"/>
            <a:chExt cx="1003343" cy="58288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828D7F8-D807-245C-CFC8-B4F2DAF5E765}"/>
                </a:ext>
              </a:extLst>
            </p:cNvPr>
            <p:cNvSpPr txBox="1"/>
            <p:nvPr/>
          </p:nvSpPr>
          <p:spPr>
            <a:xfrm>
              <a:off x="3837980" y="6259566"/>
              <a:ext cx="1003342" cy="32769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008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ctr" defTabSz="457200" hangingPunct="0">
                <a:lnSpc>
                  <a:spcPct val="90000"/>
                </a:lnSpc>
                <a:defRPr/>
              </a:pPr>
              <a:r>
                <a:rPr lang="fr-FR" sz="6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Modèles I-829, I-526, </a:t>
              </a:r>
            </a:p>
            <a:p>
              <a:pPr lvl="0" algn="ctr" defTabSz="457200" hangingPunct="0">
                <a:lnSpc>
                  <a:spcPct val="90000"/>
                </a:lnSpc>
                <a:defRPr/>
              </a:pPr>
              <a:r>
                <a:rPr lang="fr-FR" sz="6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et I-924 approuvés </a:t>
              </a:r>
              <a:br>
                <a:rPr lang="fr-FR" sz="6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fr-FR" sz="6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par l’USCIS</a:t>
              </a:r>
              <a:endParaRPr lang="fr-FR" sz="600" b="1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910138-969C-6719-5D9F-6F6070692201}"/>
                </a:ext>
              </a:extLst>
            </p:cNvPr>
            <p:cNvSpPr txBox="1"/>
            <p:nvPr/>
          </p:nvSpPr>
          <p:spPr>
            <a:xfrm>
              <a:off x="3837979" y="6595264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2B347F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ctr" defTabSz="457200" hangingPunct="0">
                <a:lnSpc>
                  <a:spcPct val="90000"/>
                </a:lnSpc>
                <a:defRPr/>
              </a:pPr>
              <a:r>
                <a:rPr lang="en-US" sz="600" b="1" kern="0">
                  <a:solidFill>
                    <a:srgbClr val="2B347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Investissement initial entièrement remboursé</a:t>
              </a:r>
              <a:endParaRPr lang="en-US" sz="600" b="1" kern="0" dirty="0">
                <a:solidFill>
                  <a:srgbClr val="2B347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2" name="Freeform 14">
            <a:extLst>
              <a:ext uri="{FF2B5EF4-FFF2-40B4-BE49-F238E27FC236}">
                <a16:creationId xmlns:a16="http://schemas.microsoft.com/office/drawing/2014/main" id="{15984BF7-7CB4-28D1-3C1E-FA8BEA7FB127}"/>
              </a:ext>
            </a:extLst>
          </p:cNvPr>
          <p:cNvSpPr>
            <a:spLocks/>
          </p:cNvSpPr>
          <p:nvPr/>
        </p:nvSpPr>
        <p:spPr bwMode="auto">
          <a:xfrm rot="21185791">
            <a:off x="5257800" y="3608388"/>
            <a:ext cx="581025" cy="479339"/>
          </a:xfrm>
          <a:custGeom>
            <a:avLst/>
            <a:gdLst>
              <a:gd name="T0" fmla="*/ 229 w 229"/>
              <a:gd name="T1" fmla="*/ 27 h 189"/>
              <a:gd name="T2" fmla="*/ 228 w 229"/>
              <a:gd name="T3" fmla="*/ 27 h 189"/>
              <a:gd name="T4" fmla="*/ 28 w 229"/>
              <a:gd name="T5" fmla="*/ 0 h 189"/>
              <a:gd name="T6" fmla="*/ 24 w 229"/>
              <a:gd name="T7" fmla="*/ 23 h 189"/>
              <a:gd name="T8" fmla="*/ 7 w 229"/>
              <a:gd name="T9" fmla="*/ 122 h 189"/>
              <a:gd name="T10" fmla="*/ 0 w 229"/>
              <a:gd name="T11" fmla="*/ 162 h 189"/>
              <a:gd name="T12" fmla="*/ 61 w 229"/>
              <a:gd name="T13" fmla="*/ 172 h 189"/>
              <a:gd name="T14" fmla="*/ 212 w 229"/>
              <a:gd name="T15" fmla="*/ 189 h 189"/>
              <a:gd name="T16" fmla="*/ 220 w 229"/>
              <a:gd name="T17" fmla="*/ 109 h 189"/>
              <a:gd name="T18" fmla="*/ 229 w 229"/>
              <a:gd name="T19" fmla="*/ 2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189">
                <a:moveTo>
                  <a:pt x="229" y="27"/>
                </a:moveTo>
                <a:lnTo>
                  <a:pt x="228" y="27"/>
                </a:lnTo>
                <a:lnTo>
                  <a:pt x="28" y="0"/>
                </a:lnTo>
                <a:lnTo>
                  <a:pt x="24" y="23"/>
                </a:lnTo>
                <a:lnTo>
                  <a:pt x="7" y="122"/>
                </a:lnTo>
                <a:lnTo>
                  <a:pt x="0" y="162"/>
                </a:lnTo>
                <a:lnTo>
                  <a:pt x="61" y="172"/>
                </a:lnTo>
                <a:lnTo>
                  <a:pt x="212" y="189"/>
                </a:lnTo>
                <a:lnTo>
                  <a:pt x="220" y="109"/>
                </a:lnTo>
                <a:lnTo>
                  <a:pt x="229" y="2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Light" charset="0"/>
            </a:endParaRPr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4AA5E7F8-AE4C-7FFC-C128-8A27F726A326}"/>
              </a:ext>
            </a:extLst>
          </p:cNvPr>
          <p:cNvSpPr>
            <a:spLocks/>
          </p:cNvSpPr>
          <p:nvPr/>
        </p:nvSpPr>
        <p:spPr bwMode="auto">
          <a:xfrm rot="21198442">
            <a:off x="6773863" y="3559175"/>
            <a:ext cx="700088" cy="550438"/>
          </a:xfrm>
          <a:custGeom>
            <a:avLst/>
            <a:gdLst>
              <a:gd name="T0" fmla="*/ 267 w 281"/>
              <a:gd name="T1" fmla="*/ 221 h 221"/>
              <a:gd name="T2" fmla="*/ 277 w 281"/>
              <a:gd name="T3" fmla="*/ 75 h 221"/>
              <a:gd name="T4" fmla="*/ 277 w 281"/>
              <a:gd name="T5" fmla="*/ 75 h 221"/>
              <a:gd name="T6" fmla="*/ 277 w 281"/>
              <a:gd name="T7" fmla="*/ 75 h 221"/>
              <a:gd name="T8" fmla="*/ 281 w 281"/>
              <a:gd name="T9" fmla="*/ 28 h 221"/>
              <a:gd name="T10" fmla="*/ 208 w 281"/>
              <a:gd name="T11" fmla="*/ 21 h 221"/>
              <a:gd name="T12" fmla="*/ 30 w 281"/>
              <a:gd name="T13" fmla="*/ 0 h 221"/>
              <a:gd name="T14" fmla="*/ 0 w 281"/>
              <a:gd name="T15" fmla="*/ 192 h 221"/>
              <a:gd name="T16" fmla="*/ 229 w 281"/>
              <a:gd name="T17" fmla="*/ 219 h 221"/>
              <a:gd name="T18" fmla="*/ 267 w 281"/>
              <a:gd name="T19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1" h="221">
                <a:moveTo>
                  <a:pt x="267" y="221"/>
                </a:move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08" y="21"/>
                  <a:pt x="208" y="21"/>
                  <a:pt x="208" y="21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229" y="219"/>
                  <a:pt x="229" y="219"/>
                  <a:pt x="229" y="219"/>
                </a:cubicBezTo>
                <a:cubicBezTo>
                  <a:pt x="229" y="219"/>
                  <a:pt x="245" y="220"/>
                  <a:pt x="267" y="22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Light" charset="0"/>
            </a:endParaRPr>
          </a:p>
        </p:txBody>
      </p:sp>
      <p:sp>
        <p:nvSpPr>
          <p:cNvPr id="59" name="Freeform 37">
            <a:extLst>
              <a:ext uri="{FF2B5EF4-FFF2-40B4-BE49-F238E27FC236}">
                <a16:creationId xmlns:a16="http://schemas.microsoft.com/office/drawing/2014/main" id="{A9A3DD88-6A8C-0DA6-4B72-41F5B3E5FA51}"/>
              </a:ext>
            </a:extLst>
          </p:cNvPr>
          <p:cNvSpPr>
            <a:spLocks/>
          </p:cNvSpPr>
          <p:nvPr/>
        </p:nvSpPr>
        <p:spPr bwMode="auto">
          <a:xfrm rot="496177">
            <a:off x="5900738" y="3843338"/>
            <a:ext cx="820738" cy="384922"/>
          </a:xfrm>
          <a:custGeom>
            <a:avLst/>
            <a:gdLst>
              <a:gd name="T0" fmla="*/ 320 w 326"/>
              <a:gd name="T1" fmla="*/ 28 h 144"/>
              <a:gd name="T2" fmla="*/ 315 w 326"/>
              <a:gd name="T3" fmla="*/ 38 h 144"/>
              <a:gd name="T4" fmla="*/ 311 w 326"/>
              <a:gd name="T5" fmla="*/ 32 h 144"/>
              <a:gd name="T6" fmla="*/ 300 w 326"/>
              <a:gd name="T7" fmla="*/ 30 h 144"/>
              <a:gd name="T8" fmla="*/ 289 w 326"/>
              <a:gd name="T9" fmla="*/ 35 h 144"/>
              <a:gd name="T10" fmla="*/ 285 w 326"/>
              <a:gd name="T11" fmla="*/ 32 h 144"/>
              <a:gd name="T12" fmla="*/ 282 w 326"/>
              <a:gd name="T13" fmla="*/ 25 h 144"/>
              <a:gd name="T14" fmla="*/ 281 w 326"/>
              <a:gd name="T15" fmla="*/ 18 h 144"/>
              <a:gd name="T16" fmla="*/ 284 w 326"/>
              <a:gd name="T17" fmla="*/ 20 h 144"/>
              <a:gd name="T18" fmla="*/ 290 w 326"/>
              <a:gd name="T19" fmla="*/ 29 h 144"/>
              <a:gd name="T20" fmla="*/ 295 w 326"/>
              <a:gd name="T21" fmla="*/ 26 h 144"/>
              <a:gd name="T22" fmla="*/ 305 w 326"/>
              <a:gd name="T23" fmla="*/ 22 h 144"/>
              <a:gd name="T24" fmla="*/ 306 w 326"/>
              <a:gd name="T25" fmla="*/ 16 h 144"/>
              <a:gd name="T26" fmla="*/ 303 w 326"/>
              <a:gd name="T27" fmla="*/ 12 h 144"/>
              <a:gd name="T28" fmla="*/ 312 w 326"/>
              <a:gd name="T29" fmla="*/ 14 h 144"/>
              <a:gd name="T30" fmla="*/ 308 w 326"/>
              <a:gd name="T31" fmla="*/ 4 h 144"/>
              <a:gd name="T32" fmla="*/ 155 w 326"/>
              <a:gd name="T33" fmla="*/ 28 h 144"/>
              <a:gd name="T34" fmla="*/ 93 w 326"/>
              <a:gd name="T35" fmla="*/ 47 h 144"/>
              <a:gd name="T36" fmla="*/ 85 w 326"/>
              <a:gd name="T37" fmla="*/ 58 h 144"/>
              <a:gd name="T38" fmla="*/ 65 w 326"/>
              <a:gd name="T39" fmla="*/ 70 h 144"/>
              <a:gd name="T40" fmla="*/ 55 w 326"/>
              <a:gd name="T41" fmla="*/ 72 h 144"/>
              <a:gd name="T42" fmla="*/ 14 w 326"/>
              <a:gd name="T43" fmla="*/ 99 h 144"/>
              <a:gd name="T44" fmla="*/ 8 w 326"/>
              <a:gd name="T45" fmla="*/ 110 h 144"/>
              <a:gd name="T46" fmla="*/ 1 w 326"/>
              <a:gd name="T47" fmla="*/ 117 h 144"/>
              <a:gd name="T48" fmla="*/ 0 w 326"/>
              <a:gd name="T49" fmla="*/ 124 h 144"/>
              <a:gd name="T50" fmla="*/ 83 w 326"/>
              <a:gd name="T51" fmla="*/ 104 h 144"/>
              <a:gd name="T52" fmla="*/ 108 w 326"/>
              <a:gd name="T53" fmla="*/ 105 h 144"/>
              <a:gd name="T54" fmla="*/ 123 w 326"/>
              <a:gd name="T55" fmla="*/ 100 h 144"/>
              <a:gd name="T56" fmla="*/ 142 w 326"/>
              <a:gd name="T57" fmla="*/ 114 h 144"/>
              <a:gd name="T58" fmla="*/ 243 w 326"/>
              <a:gd name="T59" fmla="*/ 140 h 144"/>
              <a:gd name="T60" fmla="*/ 256 w 326"/>
              <a:gd name="T61" fmla="*/ 136 h 144"/>
              <a:gd name="T62" fmla="*/ 263 w 326"/>
              <a:gd name="T63" fmla="*/ 117 h 144"/>
              <a:gd name="T64" fmla="*/ 271 w 326"/>
              <a:gd name="T65" fmla="*/ 106 h 144"/>
              <a:gd name="T66" fmla="*/ 270 w 326"/>
              <a:gd name="T67" fmla="*/ 100 h 144"/>
              <a:gd name="T68" fmla="*/ 272 w 326"/>
              <a:gd name="T69" fmla="*/ 97 h 144"/>
              <a:gd name="T70" fmla="*/ 278 w 326"/>
              <a:gd name="T71" fmla="*/ 100 h 144"/>
              <a:gd name="T72" fmla="*/ 281 w 326"/>
              <a:gd name="T73" fmla="*/ 95 h 144"/>
              <a:gd name="T74" fmla="*/ 285 w 326"/>
              <a:gd name="T75" fmla="*/ 95 h 144"/>
              <a:gd name="T76" fmla="*/ 296 w 326"/>
              <a:gd name="T77" fmla="*/ 91 h 144"/>
              <a:gd name="T78" fmla="*/ 301 w 326"/>
              <a:gd name="T79" fmla="*/ 87 h 144"/>
              <a:gd name="T80" fmla="*/ 308 w 326"/>
              <a:gd name="T81" fmla="*/ 81 h 144"/>
              <a:gd name="T82" fmla="*/ 308 w 326"/>
              <a:gd name="T83" fmla="*/ 75 h 144"/>
              <a:gd name="T84" fmla="*/ 301 w 326"/>
              <a:gd name="T85" fmla="*/ 78 h 144"/>
              <a:gd name="T86" fmla="*/ 291 w 326"/>
              <a:gd name="T87" fmla="*/ 83 h 144"/>
              <a:gd name="T88" fmla="*/ 283 w 326"/>
              <a:gd name="T89" fmla="*/ 77 h 144"/>
              <a:gd name="T90" fmla="*/ 288 w 326"/>
              <a:gd name="T91" fmla="*/ 77 h 144"/>
              <a:gd name="T92" fmla="*/ 296 w 326"/>
              <a:gd name="T93" fmla="*/ 73 h 144"/>
              <a:gd name="T94" fmla="*/ 297 w 326"/>
              <a:gd name="T95" fmla="*/ 68 h 144"/>
              <a:gd name="T96" fmla="*/ 296 w 326"/>
              <a:gd name="T97" fmla="*/ 64 h 144"/>
              <a:gd name="T98" fmla="*/ 280 w 326"/>
              <a:gd name="T99" fmla="*/ 58 h 144"/>
              <a:gd name="T100" fmla="*/ 290 w 326"/>
              <a:gd name="T101" fmla="*/ 57 h 144"/>
              <a:gd name="T102" fmla="*/ 294 w 326"/>
              <a:gd name="T103" fmla="*/ 55 h 144"/>
              <a:gd name="T104" fmla="*/ 294 w 326"/>
              <a:gd name="T105" fmla="*/ 51 h 144"/>
              <a:gd name="T106" fmla="*/ 300 w 326"/>
              <a:gd name="T107" fmla="*/ 58 h 144"/>
              <a:gd name="T108" fmla="*/ 306 w 326"/>
              <a:gd name="T109" fmla="*/ 58 h 144"/>
              <a:gd name="T110" fmla="*/ 317 w 326"/>
              <a:gd name="T111" fmla="*/ 57 h 144"/>
              <a:gd name="T112" fmla="*/ 319 w 326"/>
              <a:gd name="T113" fmla="*/ 48 h 144"/>
              <a:gd name="T114" fmla="*/ 322 w 326"/>
              <a:gd name="T115" fmla="*/ 42 h 144"/>
              <a:gd name="T116" fmla="*/ 325 w 326"/>
              <a:gd name="T117" fmla="*/ 3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144">
                <a:moveTo>
                  <a:pt x="324" y="34"/>
                </a:moveTo>
                <a:cubicBezTo>
                  <a:pt x="322" y="31"/>
                  <a:pt x="322" y="31"/>
                  <a:pt x="322" y="31"/>
                </a:cubicBezTo>
                <a:cubicBezTo>
                  <a:pt x="320" y="28"/>
                  <a:pt x="320" y="28"/>
                  <a:pt x="320" y="28"/>
                </a:cubicBezTo>
                <a:cubicBezTo>
                  <a:pt x="317" y="28"/>
                  <a:pt x="317" y="28"/>
                  <a:pt x="317" y="28"/>
                </a:cubicBezTo>
                <a:cubicBezTo>
                  <a:pt x="316" y="29"/>
                  <a:pt x="316" y="29"/>
                  <a:pt x="316" y="29"/>
                </a:cubicBezTo>
                <a:cubicBezTo>
                  <a:pt x="315" y="38"/>
                  <a:pt x="315" y="38"/>
                  <a:pt x="315" y="38"/>
                </a:cubicBezTo>
                <a:cubicBezTo>
                  <a:pt x="315" y="40"/>
                  <a:pt x="315" y="40"/>
                  <a:pt x="315" y="40"/>
                </a:cubicBezTo>
                <a:cubicBezTo>
                  <a:pt x="312" y="38"/>
                  <a:pt x="312" y="38"/>
                  <a:pt x="312" y="38"/>
                </a:cubicBezTo>
                <a:cubicBezTo>
                  <a:pt x="311" y="32"/>
                  <a:pt x="311" y="32"/>
                  <a:pt x="311" y="32"/>
                </a:cubicBezTo>
                <a:cubicBezTo>
                  <a:pt x="309" y="28"/>
                  <a:pt x="309" y="28"/>
                  <a:pt x="309" y="28"/>
                </a:cubicBezTo>
                <a:cubicBezTo>
                  <a:pt x="306" y="27"/>
                  <a:pt x="306" y="27"/>
                  <a:pt x="306" y="27"/>
                </a:cubicBezTo>
                <a:cubicBezTo>
                  <a:pt x="300" y="30"/>
                  <a:pt x="300" y="30"/>
                  <a:pt x="300" y="30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2" y="32"/>
                  <a:pt x="292" y="32"/>
                  <a:pt x="292" y="32"/>
                </a:cubicBezTo>
                <a:cubicBezTo>
                  <a:pt x="289" y="35"/>
                  <a:pt x="289" y="35"/>
                  <a:pt x="289" y="35"/>
                </a:cubicBezTo>
                <a:cubicBezTo>
                  <a:pt x="286" y="39"/>
                  <a:pt x="286" y="39"/>
                  <a:pt x="286" y="39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85" y="32"/>
                  <a:pt x="285" y="32"/>
                  <a:pt x="285" y="32"/>
                </a:cubicBezTo>
                <a:cubicBezTo>
                  <a:pt x="285" y="30"/>
                  <a:pt x="285" y="30"/>
                  <a:pt x="285" y="30"/>
                </a:cubicBezTo>
                <a:cubicBezTo>
                  <a:pt x="283" y="27"/>
                  <a:pt x="283" y="27"/>
                  <a:pt x="283" y="27"/>
                </a:cubicBezTo>
                <a:cubicBezTo>
                  <a:pt x="282" y="25"/>
                  <a:pt x="282" y="25"/>
                  <a:pt x="282" y="25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4" y="20"/>
                  <a:pt x="284" y="20"/>
                  <a:pt x="284" y="20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290" y="29"/>
                  <a:pt x="290" y="29"/>
                  <a:pt x="290" y="29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94" y="26"/>
                  <a:pt x="294" y="26"/>
                  <a:pt x="294" y="26"/>
                </a:cubicBezTo>
                <a:cubicBezTo>
                  <a:pt x="295" y="26"/>
                  <a:pt x="295" y="26"/>
                  <a:pt x="295" y="26"/>
                </a:cubicBezTo>
                <a:cubicBezTo>
                  <a:pt x="299" y="24"/>
                  <a:pt x="299" y="24"/>
                  <a:pt x="299" y="24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5" y="22"/>
                  <a:pt x="305" y="22"/>
                  <a:pt x="305" y="22"/>
                </a:cubicBezTo>
                <a:cubicBezTo>
                  <a:pt x="306" y="19"/>
                  <a:pt x="306" y="19"/>
                  <a:pt x="306" y="19"/>
                </a:cubicBezTo>
                <a:cubicBezTo>
                  <a:pt x="307" y="18"/>
                  <a:pt x="307" y="18"/>
                  <a:pt x="307" y="18"/>
                </a:cubicBezTo>
                <a:cubicBezTo>
                  <a:pt x="307" y="18"/>
                  <a:pt x="306" y="17"/>
                  <a:pt x="306" y="16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3" y="13"/>
                  <a:pt x="303" y="13"/>
                  <a:pt x="303" y="13"/>
                </a:cubicBezTo>
                <a:cubicBezTo>
                  <a:pt x="303" y="12"/>
                  <a:pt x="303" y="12"/>
                  <a:pt x="303" y="12"/>
                </a:cubicBezTo>
                <a:cubicBezTo>
                  <a:pt x="304" y="12"/>
                  <a:pt x="304" y="12"/>
                  <a:pt x="304" y="12"/>
                </a:cubicBezTo>
                <a:cubicBezTo>
                  <a:pt x="309" y="14"/>
                  <a:pt x="309" y="14"/>
                  <a:pt x="309" y="14"/>
                </a:cubicBezTo>
                <a:cubicBezTo>
                  <a:pt x="312" y="14"/>
                  <a:pt x="312" y="14"/>
                  <a:pt x="312" y="14"/>
                </a:cubicBezTo>
                <a:cubicBezTo>
                  <a:pt x="312" y="11"/>
                  <a:pt x="312" y="11"/>
                  <a:pt x="312" y="11"/>
                </a:cubicBezTo>
                <a:cubicBezTo>
                  <a:pt x="309" y="7"/>
                  <a:pt x="309" y="7"/>
                  <a:pt x="309" y="7"/>
                </a:cubicBezTo>
                <a:cubicBezTo>
                  <a:pt x="308" y="4"/>
                  <a:pt x="308" y="4"/>
                  <a:pt x="308" y="4"/>
                </a:cubicBezTo>
                <a:cubicBezTo>
                  <a:pt x="305" y="0"/>
                  <a:pt x="305" y="0"/>
                  <a:pt x="305" y="0"/>
                </a:cubicBezTo>
                <a:cubicBezTo>
                  <a:pt x="218" y="18"/>
                  <a:pt x="218" y="18"/>
                  <a:pt x="218" y="18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94" y="35"/>
                  <a:pt x="94" y="35"/>
                  <a:pt x="94" y="3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89" y="49"/>
                  <a:pt x="89" y="49"/>
                  <a:pt x="89" y="49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8"/>
                  <a:pt x="85" y="58"/>
                  <a:pt x="85" y="58"/>
                </a:cubicBezTo>
                <a:cubicBezTo>
                  <a:pt x="74" y="60"/>
                  <a:pt x="74" y="60"/>
                  <a:pt x="74" y="60"/>
                </a:cubicBezTo>
                <a:cubicBezTo>
                  <a:pt x="69" y="66"/>
                  <a:pt x="69" y="66"/>
                  <a:pt x="69" y="66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6"/>
                  <a:pt x="62" y="66"/>
                  <a:pt x="62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6"/>
                  <a:pt x="53" y="76"/>
                  <a:pt x="53" y="76"/>
                </a:cubicBezTo>
                <a:cubicBezTo>
                  <a:pt x="48" y="79"/>
                  <a:pt x="48" y="79"/>
                  <a:pt x="48" y="79"/>
                </a:cubicBezTo>
                <a:cubicBezTo>
                  <a:pt x="14" y="99"/>
                  <a:pt x="14" y="99"/>
                  <a:pt x="14" y="99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10"/>
                  <a:pt x="8" y="110"/>
                  <a:pt x="8" y="110"/>
                </a:cubicBezTo>
                <a:cubicBezTo>
                  <a:pt x="5" y="110"/>
                  <a:pt x="5" y="110"/>
                  <a:pt x="5" y="110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82" y="106"/>
                  <a:pt x="182" y="106"/>
                  <a:pt x="182" y="106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43" y="140"/>
                  <a:pt x="243" y="140"/>
                  <a:pt x="243" y="140"/>
                </a:cubicBezTo>
                <a:cubicBezTo>
                  <a:pt x="245" y="140"/>
                  <a:pt x="245" y="140"/>
                  <a:pt x="245" y="140"/>
                </a:cubicBezTo>
                <a:cubicBezTo>
                  <a:pt x="254" y="139"/>
                  <a:pt x="254" y="139"/>
                  <a:pt x="254" y="139"/>
                </a:cubicBezTo>
                <a:cubicBezTo>
                  <a:pt x="256" y="136"/>
                  <a:pt x="256" y="136"/>
                  <a:pt x="256" y="136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63" y="117"/>
                  <a:pt x="263" y="117"/>
                  <a:pt x="263" y="117"/>
                </a:cubicBezTo>
                <a:cubicBezTo>
                  <a:pt x="267" y="111"/>
                  <a:pt x="267" y="111"/>
                  <a:pt x="267" y="111"/>
                </a:cubicBezTo>
                <a:cubicBezTo>
                  <a:pt x="271" y="108"/>
                  <a:pt x="271" y="108"/>
                  <a:pt x="271" y="108"/>
                </a:cubicBezTo>
                <a:cubicBezTo>
                  <a:pt x="271" y="106"/>
                  <a:pt x="271" y="106"/>
                  <a:pt x="271" y="106"/>
                </a:cubicBezTo>
                <a:cubicBezTo>
                  <a:pt x="270" y="103"/>
                  <a:pt x="270" y="103"/>
                  <a:pt x="270" y="103"/>
                </a:cubicBezTo>
                <a:cubicBezTo>
                  <a:pt x="269" y="101"/>
                  <a:pt x="269" y="101"/>
                  <a:pt x="269" y="101"/>
                </a:cubicBezTo>
                <a:cubicBezTo>
                  <a:pt x="270" y="100"/>
                  <a:pt x="270" y="100"/>
                  <a:pt x="270" y="100"/>
                </a:cubicBezTo>
                <a:cubicBezTo>
                  <a:pt x="270" y="98"/>
                  <a:pt x="270" y="98"/>
                  <a:pt x="270" y="98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2" y="97"/>
                  <a:pt x="272" y="97"/>
                  <a:pt x="272" y="97"/>
                </a:cubicBezTo>
                <a:cubicBezTo>
                  <a:pt x="273" y="98"/>
                  <a:pt x="273" y="98"/>
                  <a:pt x="273" y="98"/>
                </a:cubicBezTo>
                <a:cubicBezTo>
                  <a:pt x="274" y="102"/>
                  <a:pt x="274" y="102"/>
                  <a:pt x="274" y="102"/>
                </a:cubicBezTo>
                <a:cubicBezTo>
                  <a:pt x="278" y="100"/>
                  <a:pt x="278" y="100"/>
                  <a:pt x="278" y="100"/>
                </a:cubicBezTo>
                <a:cubicBezTo>
                  <a:pt x="281" y="99"/>
                  <a:pt x="281" y="99"/>
                  <a:pt x="281" y="99"/>
                </a:cubicBezTo>
                <a:cubicBezTo>
                  <a:pt x="281" y="97"/>
                  <a:pt x="281" y="97"/>
                  <a:pt x="281" y="97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3" y="94"/>
                  <a:pt x="283" y="94"/>
                  <a:pt x="283" y="94"/>
                </a:cubicBezTo>
                <a:cubicBezTo>
                  <a:pt x="283" y="93"/>
                  <a:pt x="283" y="93"/>
                  <a:pt x="283" y="93"/>
                </a:cubicBezTo>
                <a:cubicBezTo>
                  <a:pt x="285" y="95"/>
                  <a:pt x="285" y="95"/>
                  <a:pt x="285" y="95"/>
                </a:cubicBezTo>
                <a:cubicBezTo>
                  <a:pt x="290" y="93"/>
                  <a:pt x="290" y="93"/>
                  <a:pt x="290" y="93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296" y="91"/>
                  <a:pt x="296" y="91"/>
                  <a:pt x="296" y="91"/>
                </a:cubicBezTo>
                <a:cubicBezTo>
                  <a:pt x="299" y="89"/>
                  <a:pt x="299" y="89"/>
                  <a:pt x="299" y="89"/>
                </a:cubicBezTo>
                <a:cubicBezTo>
                  <a:pt x="301" y="88"/>
                  <a:pt x="301" y="88"/>
                  <a:pt x="301" y="88"/>
                </a:cubicBezTo>
                <a:cubicBezTo>
                  <a:pt x="301" y="87"/>
                  <a:pt x="301" y="87"/>
                  <a:pt x="301" y="87"/>
                </a:cubicBezTo>
                <a:cubicBezTo>
                  <a:pt x="305" y="90"/>
                  <a:pt x="305" y="90"/>
                  <a:pt x="305" y="90"/>
                </a:cubicBezTo>
                <a:cubicBezTo>
                  <a:pt x="307" y="86"/>
                  <a:pt x="307" y="86"/>
                  <a:pt x="307" y="86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9" y="79"/>
                  <a:pt x="309" y="79"/>
                  <a:pt x="309" y="79"/>
                </a:cubicBezTo>
                <a:cubicBezTo>
                  <a:pt x="310" y="77"/>
                  <a:pt x="310" y="77"/>
                  <a:pt x="310" y="77"/>
                </a:cubicBezTo>
                <a:cubicBezTo>
                  <a:pt x="310" y="77"/>
                  <a:pt x="309" y="74"/>
                  <a:pt x="308" y="75"/>
                </a:cubicBezTo>
                <a:cubicBezTo>
                  <a:pt x="307" y="75"/>
                  <a:pt x="304" y="76"/>
                  <a:pt x="304" y="76"/>
                </a:cubicBezTo>
                <a:cubicBezTo>
                  <a:pt x="303" y="78"/>
                  <a:pt x="303" y="78"/>
                  <a:pt x="303" y="78"/>
                </a:cubicBezTo>
                <a:cubicBezTo>
                  <a:pt x="301" y="78"/>
                  <a:pt x="301" y="78"/>
                  <a:pt x="301" y="78"/>
                </a:cubicBezTo>
                <a:cubicBezTo>
                  <a:pt x="299" y="80"/>
                  <a:pt x="299" y="80"/>
                  <a:pt x="299" y="80"/>
                </a:cubicBezTo>
                <a:cubicBezTo>
                  <a:pt x="294" y="83"/>
                  <a:pt x="294" y="83"/>
                  <a:pt x="294" y="83"/>
                </a:cubicBezTo>
                <a:cubicBezTo>
                  <a:pt x="291" y="83"/>
                  <a:pt x="291" y="83"/>
                  <a:pt x="291" y="83"/>
                </a:cubicBezTo>
                <a:cubicBezTo>
                  <a:pt x="283" y="81"/>
                  <a:pt x="283" y="81"/>
                  <a:pt x="283" y="81"/>
                </a:cubicBezTo>
                <a:cubicBezTo>
                  <a:pt x="283" y="79"/>
                  <a:pt x="283" y="79"/>
                  <a:pt x="283" y="79"/>
                </a:cubicBezTo>
                <a:cubicBezTo>
                  <a:pt x="283" y="77"/>
                  <a:pt x="283" y="77"/>
                  <a:pt x="283" y="77"/>
                </a:cubicBezTo>
                <a:cubicBezTo>
                  <a:pt x="284" y="76"/>
                  <a:pt x="284" y="76"/>
                  <a:pt x="284" y="76"/>
                </a:cubicBezTo>
                <a:cubicBezTo>
                  <a:pt x="286" y="76"/>
                  <a:pt x="286" y="76"/>
                  <a:pt x="286" y="76"/>
                </a:cubicBezTo>
                <a:cubicBezTo>
                  <a:pt x="288" y="77"/>
                  <a:pt x="288" y="77"/>
                  <a:pt x="288" y="77"/>
                </a:cubicBezTo>
                <a:cubicBezTo>
                  <a:pt x="293" y="77"/>
                  <a:pt x="293" y="77"/>
                  <a:pt x="293" y="77"/>
                </a:cubicBezTo>
                <a:cubicBezTo>
                  <a:pt x="296" y="75"/>
                  <a:pt x="296" y="75"/>
                  <a:pt x="296" y="75"/>
                </a:cubicBezTo>
                <a:cubicBezTo>
                  <a:pt x="296" y="73"/>
                  <a:pt x="296" y="73"/>
                  <a:pt x="296" y="73"/>
                </a:cubicBezTo>
                <a:cubicBezTo>
                  <a:pt x="295" y="71"/>
                  <a:pt x="295" y="71"/>
                  <a:pt x="295" y="71"/>
                </a:cubicBezTo>
                <a:cubicBezTo>
                  <a:pt x="296" y="68"/>
                  <a:pt x="296" y="68"/>
                  <a:pt x="296" y="68"/>
                </a:cubicBezTo>
                <a:cubicBezTo>
                  <a:pt x="297" y="68"/>
                  <a:pt x="297" y="68"/>
                  <a:pt x="297" y="68"/>
                </a:cubicBezTo>
                <a:cubicBezTo>
                  <a:pt x="299" y="66"/>
                  <a:pt x="299" y="66"/>
                  <a:pt x="299" y="66"/>
                </a:cubicBezTo>
                <a:cubicBezTo>
                  <a:pt x="299" y="64"/>
                  <a:pt x="299" y="64"/>
                  <a:pt x="299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0" y="61"/>
                  <a:pt x="290" y="61"/>
                  <a:pt x="290" y="61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0" y="58"/>
                  <a:pt x="280" y="58"/>
                  <a:pt x="280" y="58"/>
                </a:cubicBezTo>
                <a:cubicBezTo>
                  <a:pt x="280" y="57"/>
                  <a:pt x="280" y="57"/>
                  <a:pt x="280" y="57"/>
                </a:cubicBezTo>
                <a:cubicBezTo>
                  <a:pt x="284" y="57"/>
                  <a:pt x="284" y="57"/>
                  <a:pt x="284" y="57"/>
                </a:cubicBezTo>
                <a:cubicBezTo>
                  <a:pt x="290" y="57"/>
                  <a:pt x="290" y="57"/>
                  <a:pt x="290" y="57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295" y="57"/>
                  <a:pt x="295" y="57"/>
                  <a:pt x="295" y="57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3" y="54"/>
                  <a:pt x="293" y="54"/>
                  <a:pt x="293" y="54"/>
                </a:cubicBezTo>
                <a:cubicBezTo>
                  <a:pt x="292" y="52"/>
                  <a:pt x="292" y="52"/>
                  <a:pt x="292" y="52"/>
                </a:cubicBezTo>
                <a:cubicBezTo>
                  <a:pt x="294" y="51"/>
                  <a:pt x="294" y="51"/>
                  <a:pt x="294" y="51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0" y="58"/>
                  <a:pt x="300" y="58"/>
                  <a:pt x="300" y="58"/>
                </a:cubicBezTo>
                <a:cubicBezTo>
                  <a:pt x="303" y="58"/>
                  <a:pt x="303" y="58"/>
                  <a:pt x="303" y="58"/>
                </a:cubicBezTo>
                <a:cubicBezTo>
                  <a:pt x="304" y="57"/>
                  <a:pt x="304" y="57"/>
                  <a:pt x="304" y="57"/>
                </a:cubicBezTo>
                <a:cubicBezTo>
                  <a:pt x="306" y="58"/>
                  <a:pt x="306" y="58"/>
                  <a:pt x="30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6" y="58"/>
                  <a:pt x="316" y="58"/>
                  <a:pt x="316" y="58"/>
                </a:cubicBezTo>
                <a:cubicBezTo>
                  <a:pt x="317" y="57"/>
                  <a:pt x="317" y="57"/>
                  <a:pt x="317" y="57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18" y="51"/>
                  <a:pt x="318" y="51"/>
                  <a:pt x="318" y="51"/>
                </a:cubicBezTo>
                <a:cubicBezTo>
                  <a:pt x="319" y="48"/>
                  <a:pt x="319" y="48"/>
                  <a:pt x="319" y="48"/>
                </a:cubicBezTo>
                <a:cubicBezTo>
                  <a:pt x="319" y="46"/>
                  <a:pt x="319" y="46"/>
                  <a:pt x="319" y="46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22" y="42"/>
                  <a:pt x="322" y="42"/>
                  <a:pt x="322" y="42"/>
                </a:cubicBezTo>
                <a:cubicBezTo>
                  <a:pt x="323" y="44"/>
                  <a:pt x="323" y="44"/>
                  <a:pt x="323" y="44"/>
                </a:cubicBezTo>
                <a:cubicBezTo>
                  <a:pt x="325" y="42"/>
                  <a:pt x="325" y="42"/>
                  <a:pt x="325" y="42"/>
                </a:cubicBezTo>
                <a:cubicBezTo>
                  <a:pt x="325" y="39"/>
                  <a:pt x="325" y="39"/>
                  <a:pt x="325" y="39"/>
                </a:cubicBezTo>
                <a:cubicBezTo>
                  <a:pt x="326" y="37"/>
                  <a:pt x="326" y="37"/>
                  <a:pt x="326" y="37"/>
                </a:cubicBezTo>
                <a:lnTo>
                  <a:pt x="324" y="3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Light" charset="0"/>
            </a:endParaRPr>
          </a:p>
        </p:txBody>
      </p:sp>
      <p:sp>
        <p:nvSpPr>
          <p:cNvPr id="61" name="Freeform 39">
            <a:extLst>
              <a:ext uri="{FF2B5EF4-FFF2-40B4-BE49-F238E27FC236}">
                <a16:creationId xmlns:a16="http://schemas.microsoft.com/office/drawing/2014/main" id="{DA327C50-62C3-46EF-539A-16A2CF709CDA}"/>
              </a:ext>
            </a:extLst>
          </p:cNvPr>
          <p:cNvSpPr>
            <a:spLocks/>
          </p:cNvSpPr>
          <p:nvPr/>
        </p:nvSpPr>
        <p:spPr bwMode="auto">
          <a:xfrm rot="402893">
            <a:off x="5921375" y="3492500"/>
            <a:ext cx="790575" cy="377163"/>
          </a:xfrm>
          <a:custGeom>
            <a:avLst/>
            <a:gdLst>
              <a:gd name="T0" fmla="*/ 169 w 248"/>
              <a:gd name="T1" fmla="*/ 118 h 139"/>
              <a:gd name="T2" fmla="*/ 248 w 248"/>
              <a:gd name="T3" fmla="*/ 101 h 139"/>
              <a:gd name="T4" fmla="*/ 246 w 248"/>
              <a:gd name="T5" fmla="*/ 93 h 139"/>
              <a:gd name="T6" fmla="*/ 239 w 248"/>
              <a:gd name="T7" fmla="*/ 86 h 139"/>
              <a:gd name="T8" fmla="*/ 232 w 248"/>
              <a:gd name="T9" fmla="*/ 83 h 139"/>
              <a:gd name="T10" fmla="*/ 228 w 248"/>
              <a:gd name="T11" fmla="*/ 78 h 139"/>
              <a:gd name="T12" fmla="*/ 224 w 248"/>
              <a:gd name="T13" fmla="*/ 72 h 139"/>
              <a:gd name="T14" fmla="*/ 226 w 248"/>
              <a:gd name="T15" fmla="*/ 68 h 139"/>
              <a:gd name="T16" fmla="*/ 228 w 248"/>
              <a:gd name="T17" fmla="*/ 67 h 139"/>
              <a:gd name="T18" fmla="*/ 224 w 248"/>
              <a:gd name="T19" fmla="*/ 63 h 139"/>
              <a:gd name="T20" fmla="*/ 211 w 248"/>
              <a:gd name="T21" fmla="*/ 54 h 139"/>
              <a:gd name="T22" fmla="*/ 215 w 248"/>
              <a:gd name="T23" fmla="*/ 55 h 139"/>
              <a:gd name="T24" fmla="*/ 221 w 248"/>
              <a:gd name="T25" fmla="*/ 59 h 139"/>
              <a:gd name="T26" fmla="*/ 225 w 248"/>
              <a:gd name="T27" fmla="*/ 56 h 139"/>
              <a:gd name="T28" fmla="*/ 225 w 248"/>
              <a:gd name="T29" fmla="*/ 48 h 139"/>
              <a:gd name="T30" fmla="*/ 215 w 248"/>
              <a:gd name="T31" fmla="*/ 45 h 139"/>
              <a:gd name="T32" fmla="*/ 211 w 248"/>
              <a:gd name="T33" fmla="*/ 41 h 139"/>
              <a:gd name="T34" fmla="*/ 207 w 248"/>
              <a:gd name="T35" fmla="*/ 43 h 139"/>
              <a:gd name="T36" fmla="*/ 199 w 248"/>
              <a:gd name="T37" fmla="*/ 37 h 139"/>
              <a:gd name="T38" fmla="*/ 193 w 248"/>
              <a:gd name="T39" fmla="*/ 37 h 139"/>
              <a:gd name="T40" fmla="*/ 188 w 248"/>
              <a:gd name="T41" fmla="*/ 36 h 139"/>
              <a:gd name="T42" fmla="*/ 191 w 248"/>
              <a:gd name="T43" fmla="*/ 24 h 139"/>
              <a:gd name="T44" fmla="*/ 192 w 248"/>
              <a:gd name="T45" fmla="*/ 17 h 139"/>
              <a:gd name="T46" fmla="*/ 183 w 248"/>
              <a:gd name="T47" fmla="*/ 10 h 139"/>
              <a:gd name="T48" fmla="*/ 171 w 248"/>
              <a:gd name="T49" fmla="*/ 5 h 139"/>
              <a:gd name="T50" fmla="*/ 166 w 248"/>
              <a:gd name="T51" fmla="*/ 8 h 139"/>
              <a:gd name="T52" fmla="*/ 151 w 248"/>
              <a:gd name="T53" fmla="*/ 0 h 139"/>
              <a:gd name="T54" fmla="*/ 149 w 248"/>
              <a:gd name="T55" fmla="*/ 15 h 139"/>
              <a:gd name="T56" fmla="*/ 144 w 248"/>
              <a:gd name="T57" fmla="*/ 21 h 139"/>
              <a:gd name="T58" fmla="*/ 138 w 248"/>
              <a:gd name="T59" fmla="*/ 28 h 139"/>
              <a:gd name="T60" fmla="*/ 134 w 248"/>
              <a:gd name="T61" fmla="*/ 28 h 139"/>
              <a:gd name="T62" fmla="*/ 131 w 248"/>
              <a:gd name="T63" fmla="*/ 36 h 139"/>
              <a:gd name="T64" fmla="*/ 127 w 248"/>
              <a:gd name="T65" fmla="*/ 46 h 139"/>
              <a:gd name="T66" fmla="*/ 120 w 248"/>
              <a:gd name="T67" fmla="*/ 43 h 139"/>
              <a:gd name="T68" fmla="*/ 115 w 248"/>
              <a:gd name="T69" fmla="*/ 48 h 139"/>
              <a:gd name="T70" fmla="*/ 109 w 248"/>
              <a:gd name="T71" fmla="*/ 68 h 139"/>
              <a:gd name="T72" fmla="*/ 103 w 248"/>
              <a:gd name="T73" fmla="*/ 78 h 139"/>
              <a:gd name="T74" fmla="*/ 100 w 248"/>
              <a:gd name="T75" fmla="*/ 89 h 139"/>
              <a:gd name="T76" fmla="*/ 82 w 248"/>
              <a:gd name="T77" fmla="*/ 101 h 139"/>
              <a:gd name="T78" fmla="*/ 69 w 248"/>
              <a:gd name="T79" fmla="*/ 100 h 139"/>
              <a:gd name="T80" fmla="*/ 61 w 248"/>
              <a:gd name="T81" fmla="*/ 107 h 139"/>
              <a:gd name="T82" fmla="*/ 50 w 248"/>
              <a:gd name="T83" fmla="*/ 100 h 139"/>
              <a:gd name="T84" fmla="*/ 46 w 248"/>
              <a:gd name="T85" fmla="*/ 97 h 139"/>
              <a:gd name="T86" fmla="*/ 43 w 248"/>
              <a:gd name="T87" fmla="*/ 103 h 139"/>
              <a:gd name="T88" fmla="*/ 28 w 248"/>
              <a:gd name="T89" fmla="*/ 113 h 139"/>
              <a:gd name="T90" fmla="*/ 22 w 248"/>
              <a:gd name="T91" fmla="*/ 127 h 139"/>
              <a:gd name="T92" fmla="*/ 15 w 248"/>
              <a:gd name="T93" fmla="*/ 130 h 139"/>
              <a:gd name="T94" fmla="*/ 6 w 248"/>
              <a:gd name="T95" fmla="*/ 136 h 139"/>
              <a:gd name="T96" fmla="*/ 64 w 248"/>
              <a:gd name="T97" fmla="*/ 13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8" h="139">
                <a:moveTo>
                  <a:pt x="116" y="127"/>
                </a:moveTo>
                <a:lnTo>
                  <a:pt x="169" y="118"/>
                </a:lnTo>
                <a:lnTo>
                  <a:pt x="243" y="103"/>
                </a:lnTo>
                <a:lnTo>
                  <a:pt x="248" y="101"/>
                </a:lnTo>
                <a:lnTo>
                  <a:pt x="248" y="98"/>
                </a:lnTo>
                <a:lnTo>
                  <a:pt x="246" y="93"/>
                </a:lnTo>
                <a:lnTo>
                  <a:pt x="243" y="89"/>
                </a:lnTo>
                <a:lnTo>
                  <a:pt x="239" y="86"/>
                </a:lnTo>
                <a:lnTo>
                  <a:pt x="237" y="86"/>
                </a:lnTo>
                <a:lnTo>
                  <a:pt x="232" y="83"/>
                </a:lnTo>
                <a:lnTo>
                  <a:pt x="231" y="80"/>
                </a:lnTo>
                <a:lnTo>
                  <a:pt x="228" y="78"/>
                </a:lnTo>
                <a:lnTo>
                  <a:pt x="226" y="74"/>
                </a:lnTo>
                <a:lnTo>
                  <a:pt x="224" y="72"/>
                </a:lnTo>
                <a:lnTo>
                  <a:pt x="224" y="70"/>
                </a:lnTo>
                <a:lnTo>
                  <a:pt x="226" y="68"/>
                </a:lnTo>
                <a:lnTo>
                  <a:pt x="230" y="70"/>
                </a:lnTo>
                <a:lnTo>
                  <a:pt x="228" y="67"/>
                </a:lnTo>
                <a:lnTo>
                  <a:pt x="226" y="64"/>
                </a:lnTo>
                <a:lnTo>
                  <a:pt x="224" y="63"/>
                </a:lnTo>
                <a:lnTo>
                  <a:pt x="215" y="60"/>
                </a:lnTo>
                <a:lnTo>
                  <a:pt x="211" y="54"/>
                </a:lnTo>
                <a:lnTo>
                  <a:pt x="211" y="53"/>
                </a:lnTo>
                <a:lnTo>
                  <a:pt x="215" y="55"/>
                </a:lnTo>
                <a:lnTo>
                  <a:pt x="220" y="56"/>
                </a:lnTo>
                <a:lnTo>
                  <a:pt x="221" y="59"/>
                </a:lnTo>
                <a:lnTo>
                  <a:pt x="227" y="60"/>
                </a:lnTo>
                <a:lnTo>
                  <a:pt x="225" y="56"/>
                </a:lnTo>
                <a:lnTo>
                  <a:pt x="225" y="51"/>
                </a:lnTo>
                <a:lnTo>
                  <a:pt x="225" y="48"/>
                </a:lnTo>
                <a:lnTo>
                  <a:pt x="221" y="49"/>
                </a:lnTo>
                <a:lnTo>
                  <a:pt x="215" y="45"/>
                </a:lnTo>
                <a:lnTo>
                  <a:pt x="212" y="41"/>
                </a:lnTo>
                <a:lnTo>
                  <a:pt x="211" y="41"/>
                </a:lnTo>
                <a:lnTo>
                  <a:pt x="210" y="43"/>
                </a:lnTo>
                <a:lnTo>
                  <a:pt x="207" y="43"/>
                </a:lnTo>
                <a:lnTo>
                  <a:pt x="203" y="39"/>
                </a:lnTo>
                <a:lnTo>
                  <a:pt x="199" y="37"/>
                </a:lnTo>
                <a:lnTo>
                  <a:pt x="195" y="36"/>
                </a:lnTo>
                <a:lnTo>
                  <a:pt x="193" y="37"/>
                </a:lnTo>
                <a:lnTo>
                  <a:pt x="190" y="38"/>
                </a:lnTo>
                <a:lnTo>
                  <a:pt x="188" y="36"/>
                </a:lnTo>
                <a:lnTo>
                  <a:pt x="188" y="25"/>
                </a:lnTo>
                <a:lnTo>
                  <a:pt x="191" y="24"/>
                </a:lnTo>
                <a:lnTo>
                  <a:pt x="193" y="21"/>
                </a:lnTo>
                <a:lnTo>
                  <a:pt x="192" y="17"/>
                </a:lnTo>
                <a:lnTo>
                  <a:pt x="188" y="14"/>
                </a:lnTo>
                <a:lnTo>
                  <a:pt x="183" y="10"/>
                </a:lnTo>
                <a:lnTo>
                  <a:pt x="173" y="4"/>
                </a:lnTo>
                <a:lnTo>
                  <a:pt x="171" y="5"/>
                </a:lnTo>
                <a:lnTo>
                  <a:pt x="168" y="8"/>
                </a:lnTo>
                <a:lnTo>
                  <a:pt x="166" y="8"/>
                </a:lnTo>
                <a:lnTo>
                  <a:pt x="160" y="5"/>
                </a:lnTo>
                <a:lnTo>
                  <a:pt x="151" y="0"/>
                </a:lnTo>
                <a:lnTo>
                  <a:pt x="151" y="8"/>
                </a:lnTo>
                <a:lnTo>
                  <a:pt x="149" y="15"/>
                </a:lnTo>
                <a:lnTo>
                  <a:pt x="147" y="18"/>
                </a:lnTo>
                <a:lnTo>
                  <a:pt x="144" y="21"/>
                </a:lnTo>
                <a:lnTo>
                  <a:pt x="139" y="30"/>
                </a:lnTo>
                <a:lnTo>
                  <a:pt x="138" y="28"/>
                </a:lnTo>
                <a:lnTo>
                  <a:pt x="135" y="28"/>
                </a:lnTo>
                <a:lnTo>
                  <a:pt x="134" y="28"/>
                </a:lnTo>
                <a:lnTo>
                  <a:pt x="133" y="32"/>
                </a:lnTo>
                <a:lnTo>
                  <a:pt x="131" y="36"/>
                </a:lnTo>
                <a:lnTo>
                  <a:pt x="128" y="44"/>
                </a:lnTo>
                <a:lnTo>
                  <a:pt x="127" y="46"/>
                </a:lnTo>
                <a:lnTo>
                  <a:pt x="125" y="45"/>
                </a:lnTo>
                <a:lnTo>
                  <a:pt x="120" y="43"/>
                </a:lnTo>
                <a:lnTo>
                  <a:pt x="116" y="41"/>
                </a:lnTo>
                <a:lnTo>
                  <a:pt x="115" y="48"/>
                </a:lnTo>
                <a:lnTo>
                  <a:pt x="112" y="60"/>
                </a:lnTo>
                <a:lnTo>
                  <a:pt x="109" y="68"/>
                </a:lnTo>
                <a:lnTo>
                  <a:pt x="104" y="73"/>
                </a:lnTo>
                <a:lnTo>
                  <a:pt x="103" y="78"/>
                </a:lnTo>
                <a:lnTo>
                  <a:pt x="104" y="86"/>
                </a:lnTo>
                <a:lnTo>
                  <a:pt x="100" y="89"/>
                </a:lnTo>
                <a:lnTo>
                  <a:pt x="89" y="95"/>
                </a:lnTo>
                <a:lnTo>
                  <a:pt x="82" y="101"/>
                </a:lnTo>
                <a:lnTo>
                  <a:pt x="73" y="103"/>
                </a:lnTo>
                <a:lnTo>
                  <a:pt x="69" y="100"/>
                </a:lnTo>
                <a:lnTo>
                  <a:pt x="63" y="107"/>
                </a:lnTo>
                <a:lnTo>
                  <a:pt x="61" y="107"/>
                </a:lnTo>
                <a:lnTo>
                  <a:pt x="56" y="105"/>
                </a:lnTo>
                <a:lnTo>
                  <a:pt x="50" y="100"/>
                </a:lnTo>
                <a:lnTo>
                  <a:pt x="49" y="97"/>
                </a:lnTo>
                <a:lnTo>
                  <a:pt x="46" y="97"/>
                </a:lnTo>
                <a:lnTo>
                  <a:pt x="45" y="99"/>
                </a:lnTo>
                <a:lnTo>
                  <a:pt x="43" y="103"/>
                </a:lnTo>
                <a:lnTo>
                  <a:pt x="39" y="109"/>
                </a:lnTo>
                <a:lnTo>
                  <a:pt x="28" y="113"/>
                </a:lnTo>
                <a:lnTo>
                  <a:pt x="25" y="118"/>
                </a:lnTo>
                <a:lnTo>
                  <a:pt x="22" y="127"/>
                </a:lnTo>
                <a:lnTo>
                  <a:pt x="18" y="128"/>
                </a:lnTo>
                <a:lnTo>
                  <a:pt x="15" y="130"/>
                </a:lnTo>
                <a:lnTo>
                  <a:pt x="10" y="133"/>
                </a:lnTo>
                <a:lnTo>
                  <a:pt x="6" y="136"/>
                </a:lnTo>
                <a:lnTo>
                  <a:pt x="0" y="139"/>
                </a:lnTo>
                <a:lnTo>
                  <a:pt x="64" y="133"/>
                </a:lnTo>
                <a:lnTo>
                  <a:pt x="116" y="12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Light" charset="0"/>
            </a:endParaRPr>
          </a:p>
        </p:txBody>
      </p:sp>
      <p:graphicFrame>
        <p:nvGraphicFramePr>
          <p:cNvPr id="291" name="Chart 290">
            <a:extLst>
              <a:ext uri="{FF2B5EF4-FFF2-40B4-BE49-F238E27FC236}">
                <a16:creationId xmlns:a16="http://schemas.microsoft.com/office/drawing/2014/main" id="{1931D075-86A4-79AF-233C-8A4A7C931FB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4235640"/>
              </p:ext>
            </p:extLst>
          </p:nvPr>
        </p:nvGraphicFramePr>
        <p:xfrm>
          <a:off x="5168900" y="4459288"/>
          <a:ext cx="2314575" cy="71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69" name="Rectangle 168">
            <a:extLst>
              <a:ext uri="{FF2B5EF4-FFF2-40B4-BE49-F238E27FC236}">
                <a16:creationId xmlns:a16="http://schemas.microsoft.com/office/drawing/2014/main" id="{43CAE092-C5D2-DC67-E172-7043DD69AE14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7426325" y="4759325"/>
            <a:ext cx="142875" cy="109538"/>
          </a:xfrm>
          <a:prstGeom prst="rect">
            <a:avLst/>
          </a:prstGeom>
          <a:noFill/>
          <a:ln w="38100" cap="flat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4288" tIns="0" rIns="14288" bIns="0" numCol="1" spcCol="0" rtlCol="0" anchor="ctr">
            <a:noAutofit/>
          </a:bodyPr>
          <a:lstStyle/>
          <a:p>
            <a:pPr defTabSz="914400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44E9B5B-3786-4293-BDB0-657C5861CAE1}" type="datetime'''''''''''''''''''''''''''''''''''2''''''4'''''''''''''">
              <a:rPr lang="en-US" altLang="en-US" sz="8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defTabSz="914400" latinLnBrk="1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kumimoji="0" lang="en-US" sz="800" b="0" i="0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720C7D97-009C-1B97-5C57-F8380C35958D}"/>
              </a:ext>
            </a:extLst>
          </p:cNvPr>
          <p:cNvSpPr txBox="1"/>
          <p:nvPr/>
        </p:nvSpPr>
        <p:spPr>
          <a:xfrm>
            <a:off x="5429250" y="4432300"/>
            <a:ext cx="106680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kumimoji="0" lang="en-US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rojets </a:t>
            </a:r>
            <a:br>
              <a:rPr kumimoji="0" lang="en-US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en TEA</a:t>
            </a:r>
            <a:r>
              <a:rPr lang="en-U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urbaine</a:t>
            </a:r>
            <a:endParaRPr kumimoji="0" lang="en-US" sz="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D5DF2DB1-66B2-C3A4-A842-D2DD6D4A9586}"/>
              </a:ext>
            </a:extLst>
          </p:cNvPr>
          <p:cNvSpPr txBox="1"/>
          <p:nvPr/>
        </p:nvSpPr>
        <p:spPr>
          <a:xfrm>
            <a:off x="6632575" y="4432300"/>
            <a:ext cx="819150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 defTabSz="457200" hangingPunct="0"/>
            <a:r>
              <a:rPr lang="en-U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Projets </a:t>
            </a:r>
            <a:br>
              <a:rPr lang="en-U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TEA rurale</a:t>
            </a:r>
            <a:endParaRPr lang="en-US" sz="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615574A-F59D-235B-8869-785F3612D56C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13887302"/>
              </p:ext>
            </p:extLst>
          </p:nvPr>
        </p:nvGraphicFramePr>
        <p:xfrm>
          <a:off x="517525" y="5945188"/>
          <a:ext cx="1717675" cy="171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235" name="Freeform 31">
            <a:extLst>
              <a:ext uri="{FF2B5EF4-FFF2-40B4-BE49-F238E27FC236}">
                <a16:creationId xmlns:a16="http://schemas.microsoft.com/office/drawing/2014/main" id="{5A5BC30B-F3A0-EA60-D1E4-8EEB35682976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1454539" y="6160786"/>
            <a:ext cx="628650" cy="284163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6C245"/>
          </a:solidFill>
          <a:ln w="9525">
            <a:solidFill>
              <a:srgbClr val="06C245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F60C027D-6F44-98CC-A8DD-9A271F4D9B5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824" y="7911731"/>
            <a:ext cx="2505785" cy="326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investisseurs d’EB5AN représentent ~21 % du total des investisseurs ruraux approuvés</a:t>
            </a:r>
            <a:endParaRPr lang="en-US" sz="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380D7AF6-6C2F-9433-4DC1-B82FE5F0A7C4}"/>
              </a:ext>
            </a:extLst>
          </p:cNvPr>
          <p:cNvSpPr txBox="1"/>
          <p:nvPr/>
        </p:nvSpPr>
        <p:spPr>
          <a:xfrm>
            <a:off x="165856" y="8245333"/>
            <a:ext cx="235447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rIns="0">
            <a:spAutoFit/>
          </a:bodyPr>
          <a:lstStyle/>
          <a:p>
            <a:r>
              <a:rPr kumimoji="0" lang="en-US" sz="70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Source : </a:t>
            </a:r>
            <a:r>
              <a:rPr lang="en-US" sz="700" i="1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</a:t>
            </a:r>
            <a:r>
              <a:rPr kumimoji="0" lang="en-US" sz="70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es demandes </a:t>
            </a:r>
            <a:r>
              <a:rPr lang="en-US" sz="700" i="1">
                <a:latin typeface="Arial" panose="020B0604020202020204" pitchFamily="34" charset="0"/>
                <a:cs typeface="Arial" panose="020B0604020202020204" pitchFamily="34" charset="0"/>
              </a:rPr>
              <a:t>I-526E approuvées en 2024, tirée d’une requête FOIA de l’AIIA publiée le 16 ma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7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kumimoji="0" lang="en-US" sz="70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4840C43-CBD0-993A-EC1A-9F0C722E25D0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932771" y="6401692"/>
            <a:ext cx="896622" cy="762000"/>
          </a:xfrm>
          <a:prstGeom prst="rect">
            <a:avLst/>
          </a:prstGeom>
          <a:noFill/>
          <a:ln w="38100" cap="flat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E45631CC-5BF2-4C18-A39C-3461C7D3F71A}">
              <a14:hiddenSp3d xmlns:a14="http://schemas.microsoft.com/office/drawing/2010/main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0" rtlCol="0" anchor="ctr">
            <a:noAutofit/>
          </a:bodyPr>
          <a:lstStyle/>
          <a:p>
            <a:pPr algn="ctr" defTabSz="914400" latinLnBrk="1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Taux </a:t>
            </a:r>
            <a:br>
              <a:rPr lang="en-US" altLang="en-US" sz="8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d’investissseurs </a:t>
            </a:r>
            <a:br>
              <a:rPr lang="en-US" altLang="en-US" sz="8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projets ruraux</a:t>
            </a:r>
            <a:endParaRPr lang="en-US" altLang="en-US" sz="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approuvés </a:t>
            </a:r>
            <a:br>
              <a:rPr lang="en-US" altLang="en-US" sz="8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" b="1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kumimoji="0" lang="en-US" sz="800" b="1" i="0" strike="noStrike" cap="none" spc="0" normalizeH="0" baseline="0">
                <a:ln>
                  <a:noFill/>
                </a:ln>
                <a:uFillTx/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kumimoji="0" lang="en-US" sz="800" b="1" i="0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D7B79E3-41AD-C3F3-499F-461AB232A211}"/>
              </a:ext>
            </a:extLst>
          </p:cNvPr>
          <p:cNvSpPr txBox="1"/>
          <p:nvPr/>
        </p:nvSpPr>
        <p:spPr>
          <a:xfrm>
            <a:off x="1814513" y="6008688"/>
            <a:ext cx="620713" cy="23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EB5AN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F6B7630-B29A-07A1-C714-19374860C806}"/>
              </a:ext>
            </a:extLst>
          </p:cNvPr>
          <p:cNvSpPr txBox="1"/>
          <p:nvPr/>
        </p:nvSpPr>
        <p:spPr>
          <a:xfrm>
            <a:off x="1467972" y="6196308"/>
            <a:ext cx="620713" cy="23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21 %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759CAA6-7C4B-59DD-E724-24B2A7D44E08}"/>
              </a:ext>
            </a:extLst>
          </p:cNvPr>
          <p:cNvSpPr txBox="1"/>
          <p:nvPr/>
        </p:nvSpPr>
        <p:spPr>
          <a:xfrm>
            <a:off x="814389" y="7246938"/>
            <a:ext cx="620713" cy="238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79 %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F361E93-DBCF-A04A-D504-4539DF5B9B9E}"/>
              </a:ext>
            </a:extLst>
          </p:cNvPr>
          <p:cNvSpPr txBox="1"/>
          <p:nvPr/>
        </p:nvSpPr>
        <p:spPr>
          <a:xfrm>
            <a:off x="96840" y="7457305"/>
            <a:ext cx="1371132" cy="4870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+500 autres</a:t>
            </a:r>
            <a:b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opérateurs de centre régional EB-5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ctangle">
            <a:extLst>
              <a:ext uri="{FF2B5EF4-FFF2-40B4-BE49-F238E27FC236}">
                <a16:creationId xmlns:a16="http://schemas.microsoft.com/office/drawing/2014/main" id="{38495958-BB68-CB92-1EE6-EAE4F7C6669A}"/>
              </a:ext>
            </a:extLst>
          </p:cNvPr>
          <p:cNvSpPr/>
          <p:nvPr/>
        </p:nvSpPr>
        <p:spPr>
          <a:xfrm>
            <a:off x="5251450" y="4092219"/>
            <a:ext cx="58102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en-US" sz="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WYOMING</a:t>
            </a:r>
          </a:p>
        </p:txBody>
      </p:sp>
      <p:sp>
        <p:nvSpPr>
          <p:cNvPr id="210" name="Rectangle">
            <a:extLst>
              <a:ext uri="{FF2B5EF4-FFF2-40B4-BE49-F238E27FC236}">
                <a16:creationId xmlns:a16="http://schemas.microsoft.com/office/drawing/2014/main" id="{2B9D3AAB-C6C6-52D3-229C-58B10DDC2DE4}"/>
              </a:ext>
            </a:extLst>
          </p:cNvPr>
          <p:cNvSpPr/>
          <p:nvPr/>
        </p:nvSpPr>
        <p:spPr>
          <a:xfrm>
            <a:off x="5797550" y="3517537"/>
            <a:ext cx="5238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en-US" sz="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VIRGINIE</a:t>
            </a:r>
            <a:endParaRPr lang="en-US" sz="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ctangle">
            <a:extLst>
              <a:ext uri="{FF2B5EF4-FFF2-40B4-BE49-F238E27FC236}">
                <a16:creationId xmlns:a16="http://schemas.microsoft.com/office/drawing/2014/main" id="{4099252B-3D3E-3E99-CE1D-5044684F9AFB}"/>
              </a:ext>
            </a:extLst>
          </p:cNvPr>
          <p:cNvSpPr/>
          <p:nvPr/>
        </p:nvSpPr>
        <p:spPr>
          <a:xfrm>
            <a:off x="5835650" y="4138813"/>
            <a:ext cx="619125" cy="2400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en-US" sz="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CAROLINE </a:t>
            </a:r>
            <a:br>
              <a:rPr lang="en-US" sz="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NORD</a:t>
            </a:r>
            <a:endParaRPr lang="en-US" sz="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ctangle">
            <a:extLst>
              <a:ext uri="{FF2B5EF4-FFF2-40B4-BE49-F238E27FC236}">
                <a16:creationId xmlns:a16="http://schemas.microsoft.com/office/drawing/2014/main" id="{10BD73EC-D0A0-BC1C-1E56-E09E5124F6CA}"/>
              </a:ext>
            </a:extLst>
          </p:cNvPr>
          <p:cNvSpPr/>
          <p:nvPr/>
        </p:nvSpPr>
        <p:spPr>
          <a:xfrm>
            <a:off x="6791325" y="4092219"/>
            <a:ext cx="6635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en-US" sz="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</a:t>
            </a:r>
          </a:p>
        </p:txBody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38BED36B-41DA-6413-9672-0E3D3305229A}"/>
              </a:ext>
            </a:extLst>
          </p:cNvPr>
          <p:cNvSpPr>
            <a:spLocks/>
          </p:cNvSpPr>
          <p:nvPr/>
        </p:nvSpPr>
        <p:spPr bwMode="auto">
          <a:xfrm rot="20989818">
            <a:off x="6961188" y="2649538"/>
            <a:ext cx="504825" cy="630517"/>
          </a:xfrm>
          <a:custGeom>
            <a:avLst/>
            <a:gdLst>
              <a:gd name="T0" fmla="*/ 183 w 183"/>
              <a:gd name="T1" fmla="*/ 67 h 229"/>
              <a:gd name="T2" fmla="*/ 122 w 183"/>
              <a:gd name="T3" fmla="*/ 57 h 229"/>
              <a:gd name="T4" fmla="*/ 129 w 183"/>
              <a:gd name="T5" fmla="*/ 17 h 229"/>
              <a:gd name="T6" fmla="*/ 39 w 183"/>
              <a:gd name="T7" fmla="*/ 0 h 229"/>
              <a:gd name="T8" fmla="*/ 0 w 183"/>
              <a:gd name="T9" fmla="*/ 201 h 229"/>
              <a:gd name="T10" fmla="*/ 158 w 183"/>
              <a:gd name="T11" fmla="*/ 229 h 229"/>
              <a:gd name="T12" fmla="*/ 183 w 183"/>
              <a:gd name="T13" fmla="*/ 6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229">
                <a:moveTo>
                  <a:pt x="183" y="67"/>
                </a:moveTo>
                <a:lnTo>
                  <a:pt x="122" y="57"/>
                </a:lnTo>
                <a:lnTo>
                  <a:pt x="129" y="17"/>
                </a:lnTo>
                <a:lnTo>
                  <a:pt x="39" y="0"/>
                </a:lnTo>
                <a:lnTo>
                  <a:pt x="0" y="201"/>
                </a:lnTo>
                <a:lnTo>
                  <a:pt x="158" y="229"/>
                </a:lnTo>
                <a:lnTo>
                  <a:pt x="183" y="6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Light" charset="0"/>
            </a:endParaRPr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134430F1-08C5-1E7E-4BCF-D01D7E30A2A0}"/>
              </a:ext>
            </a:extLst>
          </p:cNvPr>
          <p:cNvSpPr>
            <a:spLocks/>
          </p:cNvSpPr>
          <p:nvPr/>
        </p:nvSpPr>
        <p:spPr bwMode="auto">
          <a:xfrm rot="20915782">
            <a:off x="5281613" y="2600325"/>
            <a:ext cx="458788" cy="749944"/>
          </a:xfrm>
          <a:custGeom>
            <a:avLst/>
            <a:gdLst>
              <a:gd name="T0" fmla="*/ 46 w 228"/>
              <a:gd name="T1" fmla="*/ 143 h 373"/>
              <a:gd name="T2" fmla="*/ 49 w 228"/>
              <a:gd name="T3" fmla="*/ 152 h 373"/>
              <a:gd name="T4" fmla="*/ 56 w 228"/>
              <a:gd name="T5" fmla="*/ 159 h 373"/>
              <a:gd name="T6" fmla="*/ 57 w 228"/>
              <a:gd name="T7" fmla="*/ 167 h 373"/>
              <a:gd name="T8" fmla="*/ 53 w 228"/>
              <a:gd name="T9" fmla="*/ 173 h 373"/>
              <a:gd name="T10" fmla="*/ 46 w 228"/>
              <a:gd name="T11" fmla="*/ 180 h 373"/>
              <a:gd name="T12" fmla="*/ 40 w 228"/>
              <a:gd name="T13" fmla="*/ 189 h 373"/>
              <a:gd name="T14" fmla="*/ 37 w 228"/>
              <a:gd name="T15" fmla="*/ 194 h 373"/>
              <a:gd name="T16" fmla="*/ 26 w 228"/>
              <a:gd name="T17" fmla="*/ 206 h 373"/>
              <a:gd name="T18" fmla="*/ 19 w 228"/>
              <a:gd name="T19" fmla="*/ 214 h 373"/>
              <a:gd name="T20" fmla="*/ 20 w 228"/>
              <a:gd name="T21" fmla="*/ 222 h 373"/>
              <a:gd name="T22" fmla="*/ 23 w 228"/>
              <a:gd name="T23" fmla="*/ 223 h 373"/>
              <a:gd name="T24" fmla="*/ 25 w 228"/>
              <a:gd name="T25" fmla="*/ 228 h 373"/>
              <a:gd name="T26" fmla="*/ 24 w 228"/>
              <a:gd name="T27" fmla="*/ 240 h 373"/>
              <a:gd name="T28" fmla="*/ 19 w 228"/>
              <a:gd name="T29" fmla="*/ 244 h 373"/>
              <a:gd name="T30" fmla="*/ 18 w 228"/>
              <a:gd name="T31" fmla="*/ 251 h 373"/>
              <a:gd name="T32" fmla="*/ 102 w 228"/>
              <a:gd name="T33" fmla="*/ 352 h 373"/>
              <a:gd name="T34" fmla="*/ 228 w 228"/>
              <a:gd name="T35" fmla="*/ 256 h 373"/>
              <a:gd name="T36" fmla="*/ 224 w 228"/>
              <a:gd name="T37" fmla="*/ 252 h 373"/>
              <a:gd name="T38" fmla="*/ 223 w 228"/>
              <a:gd name="T39" fmla="*/ 247 h 373"/>
              <a:gd name="T40" fmla="*/ 218 w 228"/>
              <a:gd name="T41" fmla="*/ 241 h 373"/>
              <a:gd name="T42" fmla="*/ 213 w 228"/>
              <a:gd name="T43" fmla="*/ 246 h 373"/>
              <a:gd name="T44" fmla="*/ 202 w 228"/>
              <a:gd name="T45" fmla="*/ 248 h 373"/>
              <a:gd name="T46" fmla="*/ 189 w 228"/>
              <a:gd name="T47" fmla="*/ 245 h 373"/>
              <a:gd name="T48" fmla="*/ 184 w 228"/>
              <a:gd name="T49" fmla="*/ 247 h 373"/>
              <a:gd name="T50" fmla="*/ 179 w 228"/>
              <a:gd name="T51" fmla="*/ 247 h 373"/>
              <a:gd name="T52" fmla="*/ 171 w 228"/>
              <a:gd name="T53" fmla="*/ 244 h 373"/>
              <a:gd name="T54" fmla="*/ 168 w 228"/>
              <a:gd name="T55" fmla="*/ 247 h 373"/>
              <a:gd name="T56" fmla="*/ 164 w 228"/>
              <a:gd name="T57" fmla="*/ 249 h 373"/>
              <a:gd name="T58" fmla="*/ 162 w 228"/>
              <a:gd name="T59" fmla="*/ 242 h 373"/>
              <a:gd name="T60" fmla="*/ 160 w 228"/>
              <a:gd name="T61" fmla="*/ 232 h 373"/>
              <a:gd name="T62" fmla="*/ 156 w 228"/>
              <a:gd name="T63" fmla="*/ 226 h 373"/>
              <a:gd name="T64" fmla="*/ 149 w 228"/>
              <a:gd name="T65" fmla="*/ 220 h 373"/>
              <a:gd name="T66" fmla="*/ 149 w 228"/>
              <a:gd name="T67" fmla="*/ 213 h 373"/>
              <a:gd name="T68" fmla="*/ 145 w 228"/>
              <a:gd name="T69" fmla="*/ 204 h 373"/>
              <a:gd name="T70" fmla="*/ 145 w 228"/>
              <a:gd name="T71" fmla="*/ 195 h 373"/>
              <a:gd name="T72" fmla="*/ 142 w 228"/>
              <a:gd name="T73" fmla="*/ 183 h 373"/>
              <a:gd name="T74" fmla="*/ 139 w 228"/>
              <a:gd name="T75" fmla="*/ 179 h 373"/>
              <a:gd name="T76" fmla="*/ 133 w 228"/>
              <a:gd name="T77" fmla="*/ 182 h 373"/>
              <a:gd name="T78" fmla="*/ 127 w 228"/>
              <a:gd name="T79" fmla="*/ 186 h 373"/>
              <a:gd name="T80" fmla="*/ 125 w 228"/>
              <a:gd name="T81" fmla="*/ 183 h 373"/>
              <a:gd name="T82" fmla="*/ 119 w 228"/>
              <a:gd name="T83" fmla="*/ 179 h 373"/>
              <a:gd name="T84" fmla="*/ 125 w 228"/>
              <a:gd name="T85" fmla="*/ 168 h 373"/>
              <a:gd name="T86" fmla="*/ 129 w 228"/>
              <a:gd name="T87" fmla="*/ 166 h 373"/>
              <a:gd name="T88" fmla="*/ 128 w 228"/>
              <a:gd name="T89" fmla="*/ 154 h 373"/>
              <a:gd name="T90" fmla="*/ 134 w 228"/>
              <a:gd name="T91" fmla="*/ 141 h 373"/>
              <a:gd name="T92" fmla="*/ 137 w 228"/>
              <a:gd name="T93" fmla="*/ 131 h 373"/>
              <a:gd name="T94" fmla="*/ 128 w 228"/>
              <a:gd name="T95" fmla="*/ 128 h 373"/>
              <a:gd name="T96" fmla="*/ 123 w 228"/>
              <a:gd name="T97" fmla="*/ 118 h 373"/>
              <a:gd name="T98" fmla="*/ 119 w 228"/>
              <a:gd name="T99" fmla="*/ 106 h 373"/>
              <a:gd name="T100" fmla="*/ 109 w 228"/>
              <a:gd name="T101" fmla="*/ 93 h 373"/>
              <a:gd name="T102" fmla="*/ 104 w 228"/>
              <a:gd name="T103" fmla="*/ 82 h 373"/>
              <a:gd name="T104" fmla="*/ 101 w 228"/>
              <a:gd name="T105" fmla="*/ 76 h 373"/>
              <a:gd name="T106" fmla="*/ 101 w 228"/>
              <a:gd name="T107" fmla="*/ 69 h 373"/>
              <a:gd name="T108" fmla="*/ 97 w 228"/>
              <a:gd name="T109" fmla="*/ 62 h 373"/>
              <a:gd name="T110" fmla="*/ 98 w 228"/>
              <a:gd name="T111" fmla="*/ 48 h 373"/>
              <a:gd name="T112" fmla="*/ 104 w 228"/>
              <a:gd name="T113" fmla="*/ 25 h 373"/>
              <a:gd name="T114" fmla="*/ 108 w 228"/>
              <a:gd name="T115" fmla="*/ 8 h 373"/>
              <a:gd name="T116" fmla="*/ 47 w 228"/>
              <a:gd name="T117" fmla="*/ 12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8" h="373">
                <a:moveTo>
                  <a:pt x="48" y="132"/>
                </a:moveTo>
                <a:cubicBezTo>
                  <a:pt x="48" y="138"/>
                  <a:pt x="46" y="143"/>
                  <a:pt x="46" y="143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9" y="152"/>
                  <a:pt x="49" y="152"/>
                  <a:pt x="49" y="152"/>
                </a:cubicBezTo>
                <a:cubicBezTo>
                  <a:pt x="54" y="156"/>
                  <a:pt x="54" y="156"/>
                  <a:pt x="54" y="156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7" y="163"/>
                  <a:pt x="57" y="163"/>
                  <a:pt x="57" y="163"/>
                </a:cubicBezTo>
                <a:cubicBezTo>
                  <a:pt x="57" y="167"/>
                  <a:pt x="57" y="167"/>
                  <a:pt x="57" y="167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38" y="190"/>
                  <a:pt x="38" y="190"/>
                  <a:pt x="38" y="190"/>
                </a:cubicBezTo>
                <a:cubicBezTo>
                  <a:pt x="37" y="194"/>
                  <a:pt x="37" y="194"/>
                  <a:pt x="37" y="194"/>
                </a:cubicBezTo>
                <a:cubicBezTo>
                  <a:pt x="34" y="198"/>
                  <a:pt x="34" y="198"/>
                  <a:pt x="34" y="198"/>
                </a:cubicBezTo>
                <a:cubicBezTo>
                  <a:pt x="26" y="206"/>
                  <a:pt x="26" y="206"/>
                  <a:pt x="26" y="206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19" y="214"/>
                  <a:pt x="19" y="214"/>
                  <a:pt x="19" y="214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20" y="222"/>
                  <a:pt x="20" y="222"/>
                  <a:pt x="20" y="222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6" y="226"/>
                  <a:pt x="26" y="226"/>
                  <a:pt x="26" y="226"/>
                </a:cubicBezTo>
                <a:cubicBezTo>
                  <a:pt x="25" y="228"/>
                  <a:pt x="25" y="228"/>
                  <a:pt x="25" y="228"/>
                </a:cubicBezTo>
                <a:cubicBezTo>
                  <a:pt x="25" y="236"/>
                  <a:pt x="25" y="236"/>
                  <a:pt x="25" y="236"/>
                </a:cubicBezTo>
                <a:cubicBezTo>
                  <a:pt x="24" y="240"/>
                  <a:pt x="24" y="240"/>
                  <a:pt x="24" y="240"/>
                </a:cubicBezTo>
                <a:cubicBezTo>
                  <a:pt x="24" y="242"/>
                  <a:pt x="24" y="242"/>
                  <a:pt x="24" y="242"/>
                </a:cubicBezTo>
                <a:cubicBezTo>
                  <a:pt x="19" y="244"/>
                  <a:pt x="19" y="244"/>
                  <a:pt x="19" y="244"/>
                </a:cubicBezTo>
                <a:cubicBezTo>
                  <a:pt x="18" y="246"/>
                  <a:pt x="18" y="246"/>
                  <a:pt x="18" y="246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0" y="330"/>
                  <a:pt x="0" y="330"/>
                  <a:pt x="0" y="330"/>
                </a:cubicBezTo>
                <a:cubicBezTo>
                  <a:pt x="35" y="338"/>
                  <a:pt x="102" y="352"/>
                  <a:pt x="102" y="352"/>
                </a:cubicBezTo>
                <a:cubicBezTo>
                  <a:pt x="208" y="373"/>
                  <a:pt x="208" y="373"/>
                  <a:pt x="208" y="373"/>
                </a:cubicBezTo>
                <a:cubicBezTo>
                  <a:pt x="228" y="256"/>
                  <a:pt x="228" y="256"/>
                  <a:pt x="228" y="256"/>
                </a:cubicBezTo>
                <a:cubicBezTo>
                  <a:pt x="226" y="254"/>
                  <a:pt x="226" y="254"/>
                  <a:pt x="226" y="254"/>
                </a:cubicBezTo>
                <a:cubicBezTo>
                  <a:pt x="224" y="252"/>
                  <a:pt x="224" y="252"/>
                  <a:pt x="224" y="252"/>
                </a:cubicBezTo>
                <a:cubicBezTo>
                  <a:pt x="224" y="251"/>
                  <a:pt x="224" y="251"/>
                  <a:pt x="224" y="251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1" y="244"/>
                  <a:pt x="221" y="244"/>
                  <a:pt x="221" y="244"/>
                </a:cubicBezTo>
                <a:cubicBezTo>
                  <a:pt x="218" y="241"/>
                  <a:pt x="218" y="241"/>
                  <a:pt x="218" y="241"/>
                </a:cubicBezTo>
                <a:cubicBezTo>
                  <a:pt x="214" y="241"/>
                  <a:pt x="214" y="241"/>
                  <a:pt x="214" y="241"/>
                </a:cubicBezTo>
                <a:cubicBezTo>
                  <a:pt x="213" y="246"/>
                  <a:pt x="213" y="246"/>
                  <a:pt x="213" y="246"/>
                </a:cubicBezTo>
                <a:cubicBezTo>
                  <a:pt x="212" y="249"/>
                  <a:pt x="212" y="249"/>
                  <a:pt x="212" y="249"/>
                </a:cubicBezTo>
                <a:cubicBezTo>
                  <a:pt x="202" y="248"/>
                  <a:pt x="202" y="248"/>
                  <a:pt x="202" y="248"/>
                </a:cubicBezTo>
                <a:cubicBezTo>
                  <a:pt x="197" y="246"/>
                  <a:pt x="197" y="246"/>
                  <a:pt x="197" y="246"/>
                </a:cubicBezTo>
                <a:cubicBezTo>
                  <a:pt x="189" y="245"/>
                  <a:pt x="189" y="245"/>
                  <a:pt x="189" y="245"/>
                </a:cubicBezTo>
                <a:cubicBezTo>
                  <a:pt x="185" y="245"/>
                  <a:pt x="185" y="245"/>
                  <a:pt x="185" y="245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79" y="247"/>
                  <a:pt x="179" y="247"/>
                  <a:pt x="179" y="247"/>
                </a:cubicBezTo>
                <a:cubicBezTo>
                  <a:pt x="174" y="244"/>
                  <a:pt x="174" y="244"/>
                  <a:pt x="174" y="244"/>
                </a:cubicBezTo>
                <a:cubicBezTo>
                  <a:pt x="171" y="244"/>
                  <a:pt x="171" y="244"/>
                  <a:pt x="171" y="244"/>
                </a:cubicBezTo>
                <a:cubicBezTo>
                  <a:pt x="169" y="244"/>
                  <a:pt x="169" y="244"/>
                  <a:pt x="169" y="244"/>
                </a:cubicBezTo>
                <a:cubicBezTo>
                  <a:pt x="168" y="247"/>
                  <a:pt x="168" y="247"/>
                  <a:pt x="168" y="247"/>
                </a:cubicBezTo>
                <a:cubicBezTo>
                  <a:pt x="168" y="249"/>
                  <a:pt x="168" y="249"/>
                  <a:pt x="168" y="249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62" y="245"/>
                  <a:pt x="162" y="245"/>
                  <a:pt x="162" y="245"/>
                </a:cubicBezTo>
                <a:cubicBezTo>
                  <a:pt x="162" y="242"/>
                  <a:pt x="162" y="242"/>
                  <a:pt x="162" y="242"/>
                </a:cubicBezTo>
                <a:cubicBezTo>
                  <a:pt x="162" y="238"/>
                  <a:pt x="162" y="238"/>
                  <a:pt x="162" y="238"/>
                </a:cubicBezTo>
                <a:cubicBezTo>
                  <a:pt x="160" y="232"/>
                  <a:pt x="160" y="232"/>
                  <a:pt x="160" y="232"/>
                </a:cubicBezTo>
                <a:cubicBezTo>
                  <a:pt x="160" y="226"/>
                  <a:pt x="160" y="226"/>
                  <a:pt x="160" y="226"/>
                </a:cubicBezTo>
                <a:cubicBezTo>
                  <a:pt x="156" y="226"/>
                  <a:pt x="156" y="226"/>
                  <a:pt x="156" y="226"/>
                </a:cubicBezTo>
                <a:cubicBezTo>
                  <a:pt x="151" y="223"/>
                  <a:pt x="151" y="223"/>
                  <a:pt x="151" y="223"/>
                </a:cubicBezTo>
                <a:cubicBezTo>
                  <a:pt x="149" y="220"/>
                  <a:pt x="149" y="220"/>
                  <a:pt x="149" y="220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49" y="208"/>
                  <a:pt x="149" y="208"/>
                  <a:pt x="149" y="208"/>
                </a:cubicBezTo>
                <a:cubicBezTo>
                  <a:pt x="145" y="204"/>
                  <a:pt x="145" y="204"/>
                  <a:pt x="145" y="204"/>
                </a:cubicBezTo>
                <a:cubicBezTo>
                  <a:pt x="145" y="201"/>
                  <a:pt x="145" y="201"/>
                  <a:pt x="145" y="201"/>
                </a:cubicBezTo>
                <a:cubicBezTo>
                  <a:pt x="145" y="195"/>
                  <a:pt x="145" y="195"/>
                  <a:pt x="145" y="195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2" y="183"/>
                  <a:pt x="142" y="183"/>
                  <a:pt x="142" y="183"/>
                </a:cubicBezTo>
                <a:cubicBezTo>
                  <a:pt x="141" y="179"/>
                  <a:pt x="141" y="179"/>
                  <a:pt x="141" y="179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35" y="182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0" y="183"/>
                  <a:pt x="130" y="183"/>
                  <a:pt x="130" y="183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6"/>
                  <a:pt x="125" y="186"/>
                  <a:pt x="125" y="186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5" y="168"/>
                  <a:pt x="125" y="168"/>
                  <a:pt x="125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9" y="166"/>
                  <a:pt x="129" y="166"/>
                  <a:pt x="129" y="166"/>
                </a:cubicBezTo>
                <a:cubicBezTo>
                  <a:pt x="127" y="160"/>
                  <a:pt x="127" y="160"/>
                  <a:pt x="127" y="160"/>
                </a:cubicBezTo>
                <a:cubicBezTo>
                  <a:pt x="128" y="154"/>
                  <a:pt x="128" y="154"/>
                  <a:pt x="128" y="154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34" y="141"/>
                  <a:pt x="134" y="141"/>
                  <a:pt x="134" y="141"/>
                </a:cubicBezTo>
                <a:cubicBezTo>
                  <a:pt x="137" y="135"/>
                  <a:pt x="137" y="135"/>
                  <a:pt x="137" y="135"/>
                </a:cubicBezTo>
                <a:cubicBezTo>
                  <a:pt x="137" y="131"/>
                  <a:pt x="137" y="131"/>
                  <a:pt x="137" y="131"/>
                </a:cubicBezTo>
                <a:cubicBezTo>
                  <a:pt x="128" y="129"/>
                  <a:pt x="128" y="129"/>
                  <a:pt x="128" y="129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99" y="64"/>
                  <a:pt x="99" y="64"/>
                  <a:pt x="99" y="64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59"/>
                  <a:pt x="97" y="59"/>
                  <a:pt x="97" y="59"/>
                </a:cubicBezTo>
                <a:cubicBezTo>
                  <a:pt x="98" y="48"/>
                  <a:pt x="98" y="48"/>
                  <a:pt x="98" y="48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08" y="8"/>
                  <a:pt x="108" y="8"/>
                  <a:pt x="108" y="8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52" y="114"/>
                  <a:pt x="47" y="120"/>
                </a:cubicBezTo>
                <a:cubicBezTo>
                  <a:pt x="43" y="127"/>
                  <a:pt x="48" y="125"/>
                  <a:pt x="48" y="13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Light" charset="0"/>
            </a:endParaRPr>
          </a:p>
        </p:txBody>
      </p:sp>
      <p:sp>
        <p:nvSpPr>
          <p:cNvPr id="55" name="Freeform 33">
            <a:extLst>
              <a:ext uri="{FF2B5EF4-FFF2-40B4-BE49-F238E27FC236}">
                <a16:creationId xmlns:a16="http://schemas.microsoft.com/office/drawing/2014/main" id="{723DEA80-7D23-7132-3AFA-A8C6FF633112}"/>
              </a:ext>
            </a:extLst>
          </p:cNvPr>
          <p:cNvSpPr>
            <a:spLocks/>
          </p:cNvSpPr>
          <p:nvPr/>
        </p:nvSpPr>
        <p:spPr bwMode="auto">
          <a:xfrm rot="212498">
            <a:off x="5527675" y="2640013"/>
            <a:ext cx="844550" cy="661679"/>
          </a:xfrm>
          <a:custGeom>
            <a:avLst/>
            <a:gdLst>
              <a:gd name="T0" fmla="*/ 200 w 291"/>
              <a:gd name="T1" fmla="*/ 0 h 228"/>
              <a:gd name="T2" fmla="*/ 211 w 291"/>
              <a:gd name="T3" fmla="*/ 10 h 228"/>
              <a:gd name="T4" fmla="*/ 223 w 291"/>
              <a:gd name="T5" fmla="*/ 30 h 228"/>
              <a:gd name="T6" fmla="*/ 241 w 291"/>
              <a:gd name="T7" fmla="*/ 62 h 228"/>
              <a:gd name="T8" fmla="*/ 259 w 291"/>
              <a:gd name="T9" fmla="*/ 84 h 228"/>
              <a:gd name="T10" fmla="*/ 256 w 291"/>
              <a:gd name="T11" fmla="*/ 86 h 228"/>
              <a:gd name="T12" fmla="*/ 268 w 291"/>
              <a:gd name="T13" fmla="*/ 116 h 228"/>
              <a:gd name="T14" fmla="*/ 286 w 291"/>
              <a:gd name="T15" fmla="*/ 144 h 228"/>
              <a:gd name="T16" fmla="*/ 291 w 291"/>
              <a:gd name="T17" fmla="*/ 176 h 228"/>
              <a:gd name="T18" fmla="*/ 288 w 291"/>
              <a:gd name="T19" fmla="*/ 196 h 228"/>
              <a:gd name="T20" fmla="*/ 287 w 291"/>
              <a:gd name="T21" fmla="*/ 211 h 228"/>
              <a:gd name="T22" fmla="*/ 280 w 291"/>
              <a:gd name="T23" fmla="*/ 227 h 228"/>
              <a:gd name="T24" fmla="*/ 281 w 291"/>
              <a:gd name="T25" fmla="*/ 222 h 228"/>
              <a:gd name="T26" fmla="*/ 274 w 291"/>
              <a:gd name="T27" fmla="*/ 221 h 228"/>
              <a:gd name="T28" fmla="*/ 264 w 291"/>
              <a:gd name="T29" fmla="*/ 222 h 228"/>
              <a:gd name="T30" fmla="*/ 255 w 291"/>
              <a:gd name="T31" fmla="*/ 222 h 228"/>
              <a:gd name="T32" fmla="*/ 255 w 291"/>
              <a:gd name="T33" fmla="*/ 217 h 228"/>
              <a:gd name="T34" fmla="*/ 263 w 291"/>
              <a:gd name="T35" fmla="*/ 216 h 228"/>
              <a:gd name="T36" fmla="*/ 253 w 291"/>
              <a:gd name="T37" fmla="*/ 212 h 228"/>
              <a:gd name="T38" fmla="*/ 245 w 291"/>
              <a:gd name="T39" fmla="*/ 200 h 228"/>
              <a:gd name="T40" fmla="*/ 233 w 291"/>
              <a:gd name="T41" fmla="*/ 193 h 228"/>
              <a:gd name="T42" fmla="*/ 223 w 291"/>
              <a:gd name="T43" fmla="*/ 177 h 228"/>
              <a:gd name="T44" fmla="*/ 216 w 291"/>
              <a:gd name="T45" fmla="*/ 169 h 228"/>
              <a:gd name="T46" fmla="*/ 215 w 291"/>
              <a:gd name="T47" fmla="*/ 161 h 228"/>
              <a:gd name="T48" fmla="*/ 209 w 291"/>
              <a:gd name="T49" fmla="*/ 158 h 228"/>
              <a:gd name="T50" fmla="*/ 205 w 291"/>
              <a:gd name="T51" fmla="*/ 161 h 228"/>
              <a:gd name="T52" fmla="*/ 194 w 291"/>
              <a:gd name="T53" fmla="*/ 147 h 228"/>
              <a:gd name="T54" fmla="*/ 192 w 291"/>
              <a:gd name="T55" fmla="*/ 140 h 228"/>
              <a:gd name="T56" fmla="*/ 194 w 291"/>
              <a:gd name="T57" fmla="*/ 130 h 228"/>
              <a:gd name="T58" fmla="*/ 194 w 291"/>
              <a:gd name="T59" fmla="*/ 121 h 228"/>
              <a:gd name="T60" fmla="*/ 191 w 291"/>
              <a:gd name="T61" fmla="*/ 122 h 228"/>
              <a:gd name="T62" fmla="*/ 187 w 291"/>
              <a:gd name="T63" fmla="*/ 119 h 228"/>
              <a:gd name="T64" fmla="*/ 189 w 291"/>
              <a:gd name="T65" fmla="*/ 127 h 228"/>
              <a:gd name="T66" fmla="*/ 186 w 291"/>
              <a:gd name="T67" fmla="*/ 129 h 228"/>
              <a:gd name="T68" fmla="*/ 180 w 291"/>
              <a:gd name="T69" fmla="*/ 120 h 228"/>
              <a:gd name="T70" fmla="*/ 182 w 291"/>
              <a:gd name="T71" fmla="*/ 106 h 228"/>
              <a:gd name="T72" fmla="*/ 182 w 291"/>
              <a:gd name="T73" fmla="*/ 86 h 228"/>
              <a:gd name="T74" fmla="*/ 174 w 291"/>
              <a:gd name="T75" fmla="*/ 72 h 228"/>
              <a:gd name="T76" fmla="*/ 163 w 291"/>
              <a:gd name="T77" fmla="*/ 67 h 228"/>
              <a:gd name="T78" fmla="*/ 152 w 291"/>
              <a:gd name="T79" fmla="*/ 60 h 228"/>
              <a:gd name="T80" fmla="*/ 143 w 291"/>
              <a:gd name="T81" fmla="*/ 48 h 228"/>
              <a:gd name="T82" fmla="*/ 130 w 291"/>
              <a:gd name="T83" fmla="*/ 39 h 228"/>
              <a:gd name="T84" fmla="*/ 117 w 291"/>
              <a:gd name="T85" fmla="*/ 39 h 228"/>
              <a:gd name="T86" fmla="*/ 116 w 291"/>
              <a:gd name="T87" fmla="*/ 47 h 228"/>
              <a:gd name="T88" fmla="*/ 107 w 291"/>
              <a:gd name="T89" fmla="*/ 49 h 228"/>
              <a:gd name="T90" fmla="*/ 83 w 291"/>
              <a:gd name="T91" fmla="*/ 59 h 228"/>
              <a:gd name="T92" fmla="*/ 77 w 291"/>
              <a:gd name="T93" fmla="*/ 49 h 228"/>
              <a:gd name="T94" fmla="*/ 77 w 291"/>
              <a:gd name="T95" fmla="*/ 43 h 228"/>
              <a:gd name="T96" fmla="*/ 72 w 291"/>
              <a:gd name="T97" fmla="*/ 39 h 228"/>
              <a:gd name="T98" fmla="*/ 72 w 291"/>
              <a:gd name="T99" fmla="*/ 35 h 228"/>
              <a:gd name="T100" fmla="*/ 69 w 291"/>
              <a:gd name="T101" fmla="*/ 38 h 228"/>
              <a:gd name="T102" fmla="*/ 64 w 291"/>
              <a:gd name="T103" fmla="*/ 39 h 228"/>
              <a:gd name="T104" fmla="*/ 65 w 291"/>
              <a:gd name="T105" fmla="*/ 43 h 228"/>
              <a:gd name="T106" fmla="*/ 53 w 291"/>
              <a:gd name="T107" fmla="*/ 37 h 228"/>
              <a:gd name="T108" fmla="*/ 39 w 291"/>
              <a:gd name="T109" fmla="*/ 33 h 228"/>
              <a:gd name="T110" fmla="*/ 19 w 291"/>
              <a:gd name="T111" fmla="*/ 35 h 228"/>
              <a:gd name="T112" fmla="*/ 7 w 291"/>
              <a:gd name="T113" fmla="*/ 32 h 228"/>
              <a:gd name="T114" fmla="*/ 0 w 291"/>
              <a:gd name="T115" fmla="*/ 20 h 228"/>
              <a:gd name="T116" fmla="*/ 10 w 291"/>
              <a:gd name="T117" fmla="*/ 14 h 228"/>
              <a:gd name="T118" fmla="*/ 98 w 291"/>
              <a:gd name="T119" fmla="*/ 16 h 228"/>
              <a:gd name="T120" fmla="*/ 197 w 291"/>
              <a:gd name="T121" fmla="*/ 1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228">
                <a:moveTo>
                  <a:pt x="194" y="0"/>
                </a:moveTo>
                <a:lnTo>
                  <a:pt x="194" y="0"/>
                </a:lnTo>
                <a:lnTo>
                  <a:pt x="200" y="0"/>
                </a:lnTo>
                <a:lnTo>
                  <a:pt x="209" y="2"/>
                </a:lnTo>
                <a:lnTo>
                  <a:pt x="210" y="7"/>
                </a:lnTo>
                <a:lnTo>
                  <a:pt x="211" y="10"/>
                </a:lnTo>
                <a:lnTo>
                  <a:pt x="215" y="12"/>
                </a:lnTo>
                <a:lnTo>
                  <a:pt x="218" y="17"/>
                </a:lnTo>
                <a:lnTo>
                  <a:pt x="223" y="30"/>
                </a:lnTo>
                <a:lnTo>
                  <a:pt x="229" y="40"/>
                </a:lnTo>
                <a:lnTo>
                  <a:pt x="237" y="55"/>
                </a:lnTo>
                <a:lnTo>
                  <a:pt x="241" y="62"/>
                </a:lnTo>
                <a:lnTo>
                  <a:pt x="251" y="77"/>
                </a:lnTo>
                <a:lnTo>
                  <a:pt x="256" y="81"/>
                </a:lnTo>
                <a:lnTo>
                  <a:pt x="259" y="84"/>
                </a:lnTo>
                <a:lnTo>
                  <a:pt x="259" y="87"/>
                </a:lnTo>
                <a:lnTo>
                  <a:pt x="259" y="96"/>
                </a:lnTo>
                <a:lnTo>
                  <a:pt x="256" y="86"/>
                </a:lnTo>
                <a:lnTo>
                  <a:pt x="255" y="96"/>
                </a:lnTo>
                <a:lnTo>
                  <a:pt x="261" y="106"/>
                </a:lnTo>
                <a:lnTo>
                  <a:pt x="268" y="116"/>
                </a:lnTo>
                <a:lnTo>
                  <a:pt x="275" y="129"/>
                </a:lnTo>
                <a:lnTo>
                  <a:pt x="280" y="137"/>
                </a:lnTo>
                <a:lnTo>
                  <a:pt x="286" y="144"/>
                </a:lnTo>
                <a:lnTo>
                  <a:pt x="289" y="153"/>
                </a:lnTo>
                <a:lnTo>
                  <a:pt x="291" y="168"/>
                </a:lnTo>
                <a:lnTo>
                  <a:pt x="291" y="176"/>
                </a:lnTo>
                <a:lnTo>
                  <a:pt x="291" y="185"/>
                </a:lnTo>
                <a:lnTo>
                  <a:pt x="291" y="193"/>
                </a:lnTo>
                <a:lnTo>
                  <a:pt x="288" y="196"/>
                </a:lnTo>
                <a:lnTo>
                  <a:pt x="286" y="200"/>
                </a:lnTo>
                <a:lnTo>
                  <a:pt x="286" y="205"/>
                </a:lnTo>
                <a:lnTo>
                  <a:pt x="287" y="211"/>
                </a:lnTo>
                <a:lnTo>
                  <a:pt x="286" y="218"/>
                </a:lnTo>
                <a:lnTo>
                  <a:pt x="283" y="225"/>
                </a:lnTo>
                <a:lnTo>
                  <a:pt x="280" y="227"/>
                </a:lnTo>
                <a:lnTo>
                  <a:pt x="277" y="228"/>
                </a:lnTo>
                <a:lnTo>
                  <a:pt x="279" y="224"/>
                </a:lnTo>
                <a:lnTo>
                  <a:pt x="281" y="222"/>
                </a:lnTo>
                <a:lnTo>
                  <a:pt x="281" y="217"/>
                </a:lnTo>
                <a:lnTo>
                  <a:pt x="280" y="217"/>
                </a:lnTo>
                <a:lnTo>
                  <a:pt x="274" y="221"/>
                </a:lnTo>
                <a:lnTo>
                  <a:pt x="270" y="222"/>
                </a:lnTo>
                <a:lnTo>
                  <a:pt x="267" y="221"/>
                </a:lnTo>
                <a:lnTo>
                  <a:pt x="264" y="222"/>
                </a:lnTo>
                <a:lnTo>
                  <a:pt x="261" y="224"/>
                </a:lnTo>
                <a:lnTo>
                  <a:pt x="259" y="223"/>
                </a:lnTo>
                <a:lnTo>
                  <a:pt x="255" y="222"/>
                </a:lnTo>
                <a:lnTo>
                  <a:pt x="253" y="219"/>
                </a:lnTo>
                <a:lnTo>
                  <a:pt x="254" y="217"/>
                </a:lnTo>
                <a:lnTo>
                  <a:pt x="255" y="217"/>
                </a:lnTo>
                <a:lnTo>
                  <a:pt x="262" y="218"/>
                </a:lnTo>
                <a:lnTo>
                  <a:pt x="264" y="217"/>
                </a:lnTo>
                <a:lnTo>
                  <a:pt x="263" y="216"/>
                </a:lnTo>
                <a:lnTo>
                  <a:pt x="260" y="214"/>
                </a:lnTo>
                <a:lnTo>
                  <a:pt x="256" y="215"/>
                </a:lnTo>
                <a:lnTo>
                  <a:pt x="253" y="212"/>
                </a:lnTo>
                <a:lnTo>
                  <a:pt x="250" y="207"/>
                </a:lnTo>
                <a:lnTo>
                  <a:pt x="246" y="203"/>
                </a:lnTo>
                <a:lnTo>
                  <a:pt x="245" y="200"/>
                </a:lnTo>
                <a:lnTo>
                  <a:pt x="242" y="196"/>
                </a:lnTo>
                <a:lnTo>
                  <a:pt x="237" y="195"/>
                </a:lnTo>
                <a:lnTo>
                  <a:pt x="233" y="193"/>
                </a:lnTo>
                <a:lnTo>
                  <a:pt x="229" y="192"/>
                </a:lnTo>
                <a:lnTo>
                  <a:pt x="225" y="181"/>
                </a:lnTo>
                <a:lnTo>
                  <a:pt x="223" y="177"/>
                </a:lnTo>
                <a:lnTo>
                  <a:pt x="220" y="174"/>
                </a:lnTo>
                <a:lnTo>
                  <a:pt x="219" y="172"/>
                </a:lnTo>
                <a:lnTo>
                  <a:pt x="216" y="169"/>
                </a:lnTo>
                <a:lnTo>
                  <a:pt x="213" y="167"/>
                </a:lnTo>
                <a:lnTo>
                  <a:pt x="214" y="163"/>
                </a:lnTo>
                <a:lnTo>
                  <a:pt x="215" y="161"/>
                </a:lnTo>
                <a:lnTo>
                  <a:pt x="212" y="155"/>
                </a:lnTo>
                <a:lnTo>
                  <a:pt x="209" y="156"/>
                </a:lnTo>
                <a:lnTo>
                  <a:pt x="209" y="158"/>
                </a:lnTo>
                <a:lnTo>
                  <a:pt x="209" y="163"/>
                </a:lnTo>
                <a:lnTo>
                  <a:pt x="207" y="163"/>
                </a:lnTo>
                <a:lnTo>
                  <a:pt x="205" y="161"/>
                </a:lnTo>
                <a:lnTo>
                  <a:pt x="202" y="158"/>
                </a:lnTo>
                <a:lnTo>
                  <a:pt x="197" y="150"/>
                </a:lnTo>
                <a:lnTo>
                  <a:pt x="194" y="147"/>
                </a:lnTo>
                <a:lnTo>
                  <a:pt x="193" y="146"/>
                </a:lnTo>
                <a:lnTo>
                  <a:pt x="194" y="144"/>
                </a:lnTo>
                <a:lnTo>
                  <a:pt x="192" y="140"/>
                </a:lnTo>
                <a:lnTo>
                  <a:pt x="189" y="139"/>
                </a:lnTo>
                <a:lnTo>
                  <a:pt x="192" y="133"/>
                </a:lnTo>
                <a:lnTo>
                  <a:pt x="194" y="130"/>
                </a:lnTo>
                <a:lnTo>
                  <a:pt x="195" y="127"/>
                </a:lnTo>
                <a:lnTo>
                  <a:pt x="196" y="124"/>
                </a:lnTo>
                <a:lnTo>
                  <a:pt x="194" y="121"/>
                </a:lnTo>
                <a:lnTo>
                  <a:pt x="193" y="125"/>
                </a:lnTo>
                <a:lnTo>
                  <a:pt x="191" y="124"/>
                </a:lnTo>
                <a:lnTo>
                  <a:pt x="191" y="122"/>
                </a:lnTo>
                <a:lnTo>
                  <a:pt x="188" y="118"/>
                </a:lnTo>
                <a:lnTo>
                  <a:pt x="187" y="118"/>
                </a:lnTo>
                <a:lnTo>
                  <a:pt x="187" y="119"/>
                </a:lnTo>
                <a:lnTo>
                  <a:pt x="188" y="121"/>
                </a:lnTo>
                <a:lnTo>
                  <a:pt x="189" y="124"/>
                </a:lnTo>
                <a:lnTo>
                  <a:pt x="189" y="127"/>
                </a:lnTo>
                <a:lnTo>
                  <a:pt x="189" y="128"/>
                </a:lnTo>
                <a:lnTo>
                  <a:pt x="187" y="130"/>
                </a:lnTo>
                <a:lnTo>
                  <a:pt x="186" y="129"/>
                </a:lnTo>
                <a:lnTo>
                  <a:pt x="184" y="127"/>
                </a:lnTo>
                <a:lnTo>
                  <a:pt x="181" y="122"/>
                </a:lnTo>
                <a:lnTo>
                  <a:pt x="180" y="120"/>
                </a:lnTo>
                <a:lnTo>
                  <a:pt x="180" y="116"/>
                </a:lnTo>
                <a:lnTo>
                  <a:pt x="180" y="110"/>
                </a:lnTo>
                <a:lnTo>
                  <a:pt x="182" y="106"/>
                </a:lnTo>
                <a:lnTo>
                  <a:pt x="183" y="98"/>
                </a:lnTo>
                <a:lnTo>
                  <a:pt x="183" y="93"/>
                </a:lnTo>
                <a:lnTo>
                  <a:pt x="182" y="86"/>
                </a:lnTo>
                <a:lnTo>
                  <a:pt x="180" y="79"/>
                </a:lnTo>
                <a:lnTo>
                  <a:pt x="177" y="77"/>
                </a:lnTo>
                <a:lnTo>
                  <a:pt x="174" y="72"/>
                </a:lnTo>
                <a:lnTo>
                  <a:pt x="168" y="71"/>
                </a:lnTo>
                <a:lnTo>
                  <a:pt x="165" y="71"/>
                </a:lnTo>
                <a:lnTo>
                  <a:pt x="163" y="67"/>
                </a:lnTo>
                <a:lnTo>
                  <a:pt x="160" y="66"/>
                </a:lnTo>
                <a:lnTo>
                  <a:pt x="156" y="61"/>
                </a:lnTo>
                <a:lnTo>
                  <a:pt x="152" y="60"/>
                </a:lnTo>
                <a:lnTo>
                  <a:pt x="151" y="55"/>
                </a:lnTo>
                <a:lnTo>
                  <a:pt x="149" y="53"/>
                </a:lnTo>
                <a:lnTo>
                  <a:pt x="143" y="48"/>
                </a:lnTo>
                <a:lnTo>
                  <a:pt x="138" y="44"/>
                </a:lnTo>
                <a:lnTo>
                  <a:pt x="134" y="42"/>
                </a:lnTo>
                <a:lnTo>
                  <a:pt x="130" y="39"/>
                </a:lnTo>
                <a:lnTo>
                  <a:pt x="127" y="38"/>
                </a:lnTo>
                <a:lnTo>
                  <a:pt x="122" y="38"/>
                </a:lnTo>
                <a:lnTo>
                  <a:pt x="117" y="39"/>
                </a:lnTo>
                <a:lnTo>
                  <a:pt x="116" y="42"/>
                </a:lnTo>
                <a:lnTo>
                  <a:pt x="117" y="45"/>
                </a:lnTo>
                <a:lnTo>
                  <a:pt x="116" y="47"/>
                </a:lnTo>
                <a:lnTo>
                  <a:pt x="114" y="47"/>
                </a:lnTo>
                <a:lnTo>
                  <a:pt x="112" y="45"/>
                </a:lnTo>
                <a:lnTo>
                  <a:pt x="107" y="49"/>
                </a:lnTo>
                <a:lnTo>
                  <a:pt x="101" y="54"/>
                </a:lnTo>
                <a:lnTo>
                  <a:pt x="94" y="56"/>
                </a:lnTo>
                <a:lnTo>
                  <a:pt x="83" y="59"/>
                </a:lnTo>
                <a:lnTo>
                  <a:pt x="83" y="53"/>
                </a:lnTo>
                <a:lnTo>
                  <a:pt x="80" y="50"/>
                </a:lnTo>
                <a:lnTo>
                  <a:pt x="77" y="49"/>
                </a:lnTo>
                <a:lnTo>
                  <a:pt x="72" y="46"/>
                </a:lnTo>
                <a:lnTo>
                  <a:pt x="76" y="44"/>
                </a:lnTo>
                <a:lnTo>
                  <a:pt x="77" y="43"/>
                </a:lnTo>
                <a:lnTo>
                  <a:pt x="70" y="42"/>
                </a:lnTo>
                <a:lnTo>
                  <a:pt x="70" y="39"/>
                </a:lnTo>
                <a:lnTo>
                  <a:pt x="72" y="39"/>
                </a:lnTo>
                <a:lnTo>
                  <a:pt x="73" y="37"/>
                </a:lnTo>
                <a:lnTo>
                  <a:pt x="73" y="35"/>
                </a:lnTo>
                <a:lnTo>
                  <a:pt x="72" y="35"/>
                </a:lnTo>
                <a:lnTo>
                  <a:pt x="70" y="36"/>
                </a:lnTo>
                <a:lnTo>
                  <a:pt x="70" y="37"/>
                </a:lnTo>
                <a:lnTo>
                  <a:pt x="69" y="38"/>
                </a:lnTo>
                <a:lnTo>
                  <a:pt x="67" y="36"/>
                </a:lnTo>
                <a:lnTo>
                  <a:pt x="62" y="36"/>
                </a:lnTo>
                <a:lnTo>
                  <a:pt x="64" y="39"/>
                </a:lnTo>
                <a:lnTo>
                  <a:pt x="65" y="39"/>
                </a:lnTo>
                <a:lnTo>
                  <a:pt x="66" y="43"/>
                </a:lnTo>
                <a:lnTo>
                  <a:pt x="65" y="43"/>
                </a:lnTo>
                <a:lnTo>
                  <a:pt x="61" y="41"/>
                </a:lnTo>
                <a:lnTo>
                  <a:pt x="57" y="38"/>
                </a:lnTo>
                <a:lnTo>
                  <a:pt x="53" y="37"/>
                </a:lnTo>
                <a:lnTo>
                  <a:pt x="44" y="37"/>
                </a:lnTo>
                <a:lnTo>
                  <a:pt x="41" y="35"/>
                </a:lnTo>
                <a:lnTo>
                  <a:pt x="39" y="33"/>
                </a:lnTo>
                <a:lnTo>
                  <a:pt x="36" y="33"/>
                </a:lnTo>
                <a:lnTo>
                  <a:pt x="26" y="35"/>
                </a:lnTo>
                <a:lnTo>
                  <a:pt x="19" y="35"/>
                </a:lnTo>
                <a:lnTo>
                  <a:pt x="14" y="38"/>
                </a:lnTo>
                <a:lnTo>
                  <a:pt x="11" y="39"/>
                </a:lnTo>
                <a:lnTo>
                  <a:pt x="7" y="32"/>
                </a:lnTo>
                <a:lnTo>
                  <a:pt x="6" y="27"/>
                </a:lnTo>
                <a:lnTo>
                  <a:pt x="2" y="22"/>
                </a:lnTo>
                <a:lnTo>
                  <a:pt x="0" y="20"/>
                </a:lnTo>
                <a:lnTo>
                  <a:pt x="0" y="17"/>
                </a:lnTo>
                <a:lnTo>
                  <a:pt x="3" y="16"/>
                </a:lnTo>
                <a:lnTo>
                  <a:pt x="10" y="14"/>
                </a:lnTo>
                <a:lnTo>
                  <a:pt x="18" y="12"/>
                </a:lnTo>
                <a:lnTo>
                  <a:pt x="93" y="6"/>
                </a:lnTo>
                <a:lnTo>
                  <a:pt x="98" y="16"/>
                </a:lnTo>
                <a:lnTo>
                  <a:pt x="189" y="11"/>
                </a:lnTo>
                <a:lnTo>
                  <a:pt x="190" y="19"/>
                </a:lnTo>
                <a:lnTo>
                  <a:pt x="197" y="19"/>
                </a:lnTo>
                <a:lnTo>
                  <a:pt x="19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Light" charset="0"/>
            </a:endParaRPr>
          </a:p>
        </p:txBody>
      </p:sp>
      <p:sp>
        <p:nvSpPr>
          <p:cNvPr id="60" name="Freeform 38">
            <a:extLst>
              <a:ext uri="{FF2B5EF4-FFF2-40B4-BE49-F238E27FC236}">
                <a16:creationId xmlns:a16="http://schemas.microsoft.com/office/drawing/2014/main" id="{4037F0B0-2A34-57AA-E66C-9045AB4DA77B}"/>
              </a:ext>
            </a:extLst>
          </p:cNvPr>
          <p:cNvSpPr>
            <a:spLocks/>
          </p:cNvSpPr>
          <p:nvPr/>
        </p:nvSpPr>
        <p:spPr bwMode="auto">
          <a:xfrm rot="256372">
            <a:off x="6405563" y="2684463"/>
            <a:ext cx="544513" cy="586627"/>
          </a:xfrm>
          <a:custGeom>
            <a:avLst/>
            <a:gdLst>
              <a:gd name="T0" fmla="*/ 196 w 201"/>
              <a:gd name="T1" fmla="*/ 127 h 216"/>
              <a:gd name="T2" fmla="*/ 195 w 201"/>
              <a:gd name="T3" fmla="*/ 120 h 216"/>
              <a:gd name="T4" fmla="*/ 191 w 201"/>
              <a:gd name="T5" fmla="*/ 115 h 216"/>
              <a:gd name="T6" fmla="*/ 190 w 201"/>
              <a:gd name="T7" fmla="*/ 110 h 216"/>
              <a:gd name="T8" fmla="*/ 187 w 201"/>
              <a:gd name="T9" fmla="*/ 107 h 216"/>
              <a:gd name="T10" fmla="*/ 183 w 201"/>
              <a:gd name="T11" fmla="*/ 106 h 216"/>
              <a:gd name="T12" fmla="*/ 181 w 201"/>
              <a:gd name="T13" fmla="*/ 101 h 216"/>
              <a:gd name="T14" fmla="*/ 179 w 201"/>
              <a:gd name="T15" fmla="*/ 96 h 216"/>
              <a:gd name="T16" fmla="*/ 174 w 201"/>
              <a:gd name="T17" fmla="*/ 89 h 216"/>
              <a:gd name="T18" fmla="*/ 168 w 201"/>
              <a:gd name="T19" fmla="*/ 84 h 216"/>
              <a:gd name="T20" fmla="*/ 158 w 201"/>
              <a:gd name="T21" fmla="*/ 78 h 216"/>
              <a:gd name="T22" fmla="*/ 147 w 201"/>
              <a:gd name="T23" fmla="*/ 63 h 216"/>
              <a:gd name="T24" fmla="*/ 126 w 201"/>
              <a:gd name="T25" fmla="*/ 46 h 216"/>
              <a:gd name="T26" fmla="*/ 116 w 201"/>
              <a:gd name="T27" fmla="*/ 35 h 216"/>
              <a:gd name="T28" fmla="*/ 111 w 201"/>
              <a:gd name="T29" fmla="*/ 27 h 216"/>
              <a:gd name="T30" fmla="*/ 96 w 201"/>
              <a:gd name="T31" fmla="*/ 19 h 216"/>
              <a:gd name="T32" fmla="*/ 92 w 201"/>
              <a:gd name="T33" fmla="*/ 14 h 216"/>
              <a:gd name="T34" fmla="*/ 97 w 201"/>
              <a:gd name="T35" fmla="*/ 8 h 216"/>
              <a:gd name="T36" fmla="*/ 103 w 201"/>
              <a:gd name="T37" fmla="*/ 4 h 216"/>
              <a:gd name="T38" fmla="*/ 104 w 201"/>
              <a:gd name="T39" fmla="*/ 0 h 216"/>
              <a:gd name="T40" fmla="*/ 48 w 201"/>
              <a:gd name="T41" fmla="*/ 6 h 216"/>
              <a:gd name="T42" fmla="*/ 0 w 201"/>
              <a:gd name="T43" fmla="*/ 10 h 216"/>
              <a:gd name="T44" fmla="*/ 11 w 201"/>
              <a:gd name="T45" fmla="*/ 58 h 216"/>
              <a:gd name="T46" fmla="*/ 25 w 201"/>
              <a:gd name="T47" fmla="*/ 107 h 216"/>
              <a:gd name="T48" fmla="*/ 38 w 201"/>
              <a:gd name="T49" fmla="*/ 128 h 216"/>
              <a:gd name="T50" fmla="*/ 39 w 201"/>
              <a:gd name="T51" fmla="*/ 137 h 216"/>
              <a:gd name="T52" fmla="*/ 40 w 201"/>
              <a:gd name="T53" fmla="*/ 144 h 216"/>
              <a:gd name="T54" fmla="*/ 39 w 201"/>
              <a:gd name="T55" fmla="*/ 150 h 216"/>
              <a:gd name="T56" fmla="*/ 35 w 201"/>
              <a:gd name="T57" fmla="*/ 157 h 216"/>
              <a:gd name="T58" fmla="*/ 37 w 201"/>
              <a:gd name="T59" fmla="*/ 172 h 216"/>
              <a:gd name="T60" fmla="*/ 40 w 201"/>
              <a:gd name="T61" fmla="*/ 182 h 216"/>
              <a:gd name="T62" fmla="*/ 37 w 201"/>
              <a:gd name="T63" fmla="*/ 186 h 216"/>
              <a:gd name="T64" fmla="*/ 41 w 201"/>
              <a:gd name="T65" fmla="*/ 193 h 216"/>
              <a:gd name="T66" fmla="*/ 46 w 201"/>
              <a:gd name="T67" fmla="*/ 201 h 216"/>
              <a:gd name="T68" fmla="*/ 160 w 201"/>
              <a:gd name="T69" fmla="*/ 207 h 216"/>
              <a:gd name="T70" fmla="*/ 169 w 201"/>
              <a:gd name="T71" fmla="*/ 216 h 216"/>
              <a:gd name="T72" fmla="*/ 166 w 201"/>
              <a:gd name="T73" fmla="*/ 193 h 216"/>
              <a:gd name="T74" fmla="*/ 183 w 201"/>
              <a:gd name="T75" fmla="*/ 196 h 216"/>
              <a:gd name="T76" fmla="*/ 185 w 201"/>
              <a:gd name="T77" fmla="*/ 189 h 216"/>
              <a:gd name="T78" fmla="*/ 182 w 201"/>
              <a:gd name="T79" fmla="*/ 187 h 216"/>
              <a:gd name="T80" fmla="*/ 180 w 201"/>
              <a:gd name="T81" fmla="*/ 183 h 216"/>
              <a:gd name="T82" fmla="*/ 185 w 201"/>
              <a:gd name="T83" fmla="*/ 183 h 216"/>
              <a:gd name="T84" fmla="*/ 183 w 201"/>
              <a:gd name="T85" fmla="*/ 177 h 216"/>
              <a:gd name="T86" fmla="*/ 188 w 201"/>
              <a:gd name="T87" fmla="*/ 174 h 216"/>
              <a:gd name="T88" fmla="*/ 187 w 201"/>
              <a:gd name="T89" fmla="*/ 168 h 216"/>
              <a:gd name="T90" fmla="*/ 188 w 201"/>
              <a:gd name="T91" fmla="*/ 165 h 216"/>
              <a:gd name="T92" fmla="*/ 189 w 201"/>
              <a:gd name="T93" fmla="*/ 161 h 216"/>
              <a:gd name="T94" fmla="*/ 189 w 201"/>
              <a:gd name="T95" fmla="*/ 151 h 216"/>
              <a:gd name="T96" fmla="*/ 194 w 201"/>
              <a:gd name="T97" fmla="*/ 152 h 216"/>
              <a:gd name="T98" fmla="*/ 193 w 201"/>
              <a:gd name="T99" fmla="*/ 149 h 216"/>
              <a:gd name="T100" fmla="*/ 189 w 201"/>
              <a:gd name="T101" fmla="*/ 144 h 216"/>
              <a:gd name="T102" fmla="*/ 196 w 201"/>
              <a:gd name="T103" fmla="*/ 144 h 216"/>
              <a:gd name="T104" fmla="*/ 193 w 201"/>
              <a:gd name="T105" fmla="*/ 141 h 216"/>
              <a:gd name="T106" fmla="*/ 192 w 201"/>
              <a:gd name="T107" fmla="*/ 137 h 216"/>
              <a:gd name="T108" fmla="*/ 197 w 201"/>
              <a:gd name="T109" fmla="*/ 138 h 216"/>
              <a:gd name="T110" fmla="*/ 199 w 201"/>
              <a:gd name="T111" fmla="*/ 134 h 216"/>
              <a:gd name="T112" fmla="*/ 201 w 201"/>
              <a:gd name="T113" fmla="*/ 130 h 216"/>
              <a:gd name="T114" fmla="*/ 198 w 201"/>
              <a:gd name="T115" fmla="*/ 1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1" h="216">
                <a:moveTo>
                  <a:pt x="198" y="128"/>
                </a:moveTo>
                <a:cubicBezTo>
                  <a:pt x="196" y="127"/>
                  <a:pt x="196" y="127"/>
                  <a:pt x="196" y="127"/>
                </a:cubicBezTo>
                <a:cubicBezTo>
                  <a:pt x="195" y="124"/>
                  <a:pt x="195" y="124"/>
                  <a:pt x="195" y="124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195" y="119"/>
                  <a:pt x="195" y="119"/>
                  <a:pt x="195" y="119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190" y="110"/>
                  <a:pt x="190" y="110"/>
                  <a:pt x="190" y="110"/>
                </a:cubicBezTo>
                <a:cubicBezTo>
                  <a:pt x="190" y="109"/>
                  <a:pt x="190" y="109"/>
                  <a:pt x="190" y="109"/>
                </a:cubicBezTo>
                <a:cubicBezTo>
                  <a:pt x="187" y="107"/>
                  <a:pt x="187" y="107"/>
                  <a:pt x="187" y="10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79" y="96"/>
                  <a:pt x="179" y="96"/>
                  <a:pt x="179" y="96"/>
                </a:cubicBezTo>
                <a:cubicBezTo>
                  <a:pt x="176" y="91"/>
                  <a:pt x="176" y="91"/>
                  <a:pt x="176" y="91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2" y="59"/>
                  <a:pt x="142" y="59"/>
                  <a:pt x="142" y="59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96" y="19"/>
                  <a:pt x="96" y="19"/>
                  <a:pt x="96" y="19"/>
                </a:cubicBezTo>
                <a:cubicBezTo>
                  <a:pt x="94" y="16"/>
                  <a:pt x="94" y="16"/>
                  <a:pt x="94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1"/>
                  <a:pt x="92" y="11"/>
                  <a:pt x="92" y="11"/>
                </a:cubicBezTo>
                <a:cubicBezTo>
                  <a:pt x="97" y="8"/>
                  <a:pt x="97" y="8"/>
                  <a:pt x="97" y="8"/>
                </a:cubicBezTo>
                <a:cubicBezTo>
                  <a:pt x="101" y="5"/>
                  <a:pt x="101" y="5"/>
                  <a:pt x="101" y="5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3" y="2"/>
                  <a:pt x="103" y="2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24"/>
                  <a:pt x="3" y="24"/>
                  <a:pt x="3" y="24"/>
                </a:cubicBezTo>
                <a:cubicBezTo>
                  <a:pt x="11" y="58"/>
                  <a:pt x="11" y="58"/>
                  <a:pt x="11" y="5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38" y="155"/>
                  <a:pt x="38" y="155"/>
                  <a:pt x="38" y="155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38" y="184"/>
                  <a:pt x="38" y="184"/>
                  <a:pt x="38" y="184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39" y="190"/>
                  <a:pt x="39" y="190"/>
                  <a:pt x="39" y="190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5" y="199"/>
                  <a:pt x="45" y="199"/>
                  <a:pt x="45" y="199"/>
                </a:cubicBezTo>
                <a:cubicBezTo>
                  <a:pt x="46" y="201"/>
                  <a:pt x="46" y="201"/>
                  <a:pt x="46" y="201"/>
                </a:cubicBezTo>
                <a:cubicBezTo>
                  <a:pt x="52" y="213"/>
                  <a:pt x="52" y="213"/>
                  <a:pt x="52" y="213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161" y="216"/>
                  <a:pt x="161" y="216"/>
                  <a:pt x="161" y="216"/>
                </a:cubicBezTo>
                <a:cubicBezTo>
                  <a:pt x="169" y="216"/>
                  <a:pt x="169" y="216"/>
                  <a:pt x="169" y="216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73" y="194"/>
                  <a:pt x="173" y="194"/>
                  <a:pt x="173" y="194"/>
                </a:cubicBezTo>
                <a:cubicBezTo>
                  <a:pt x="183" y="196"/>
                  <a:pt x="183" y="196"/>
                  <a:pt x="183" y="196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4" y="193"/>
                  <a:pt x="185" y="189"/>
                  <a:pt x="185" y="189"/>
                </a:cubicBezTo>
                <a:cubicBezTo>
                  <a:pt x="185" y="188"/>
                  <a:pt x="184" y="188"/>
                  <a:pt x="184" y="188"/>
                </a:cubicBezTo>
                <a:cubicBezTo>
                  <a:pt x="184" y="188"/>
                  <a:pt x="183" y="187"/>
                  <a:pt x="182" y="187"/>
                </a:cubicBezTo>
                <a:cubicBezTo>
                  <a:pt x="181" y="186"/>
                  <a:pt x="181" y="185"/>
                  <a:pt x="180" y="184"/>
                </a:cubicBezTo>
                <a:cubicBezTo>
                  <a:pt x="179" y="183"/>
                  <a:pt x="180" y="183"/>
                  <a:pt x="180" y="183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85" y="183"/>
                  <a:pt x="185" y="183"/>
                  <a:pt x="185" y="183"/>
                </a:cubicBezTo>
                <a:cubicBezTo>
                  <a:pt x="185" y="183"/>
                  <a:pt x="184" y="181"/>
                  <a:pt x="184" y="179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6" y="176"/>
                  <a:pt x="186" y="176"/>
                  <a:pt x="186" y="176"/>
                </a:cubicBezTo>
                <a:cubicBezTo>
                  <a:pt x="188" y="174"/>
                  <a:pt x="188" y="174"/>
                  <a:pt x="188" y="174"/>
                </a:cubicBezTo>
                <a:cubicBezTo>
                  <a:pt x="190" y="169"/>
                  <a:pt x="190" y="169"/>
                  <a:pt x="190" y="169"/>
                </a:cubicBezTo>
                <a:cubicBezTo>
                  <a:pt x="187" y="168"/>
                  <a:pt x="187" y="168"/>
                  <a:pt x="187" y="168"/>
                </a:cubicBezTo>
                <a:cubicBezTo>
                  <a:pt x="187" y="168"/>
                  <a:pt x="187" y="167"/>
                  <a:pt x="187" y="167"/>
                </a:cubicBezTo>
                <a:cubicBezTo>
                  <a:pt x="187" y="166"/>
                  <a:pt x="188" y="166"/>
                  <a:pt x="188" y="165"/>
                </a:cubicBezTo>
                <a:cubicBezTo>
                  <a:pt x="188" y="165"/>
                  <a:pt x="189" y="164"/>
                  <a:pt x="189" y="164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54"/>
                  <a:pt x="189" y="154"/>
                  <a:pt x="189" y="154"/>
                </a:cubicBezTo>
                <a:cubicBezTo>
                  <a:pt x="189" y="151"/>
                  <a:pt x="189" y="151"/>
                  <a:pt x="189" y="151"/>
                </a:cubicBezTo>
                <a:cubicBezTo>
                  <a:pt x="189" y="151"/>
                  <a:pt x="191" y="151"/>
                  <a:pt x="192" y="151"/>
                </a:cubicBezTo>
                <a:cubicBezTo>
                  <a:pt x="192" y="151"/>
                  <a:pt x="194" y="152"/>
                  <a:pt x="194" y="152"/>
                </a:cubicBezTo>
                <a:cubicBezTo>
                  <a:pt x="194" y="152"/>
                  <a:pt x="195" y="151"/>
                  <a:pt x="195" y="150"/>
                </a:cubicBezTo>
                <a:cubicBezTo>
                  <a:pt x="195" y="150"/>
                  <a:pt x="195" y="150"/>
                  <a:pt x="193" y="149"/>
                </a:cubicBezTo>
                <a:cubicBezTo>
                  <a:pt x="192" y="148"/>
                  <a:pt x="190" y="147"/>
                  <a:pt x="190" y="147"/>
                </a:cubicBezTo>
                <a:cubicBezTo>
                  <a:pt x="190" y="146"/>
                  <a:pt x="189" y="144"/>
                  <a:pt x="189" y="144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1"/>
                  <a:pt x="193" y="141"/>
                  <a:pt x="193" y="141"/>
                </a:cubicBezTo>
                <a:cubicBezTo>
                  <a:pt x="193" y="141"/>
                  <a:pt x="191" y="139"/>
                  <a:pt x="191" y="139"/>
                </a:cubicBezTo>
                <a:cubicBezTo>
                  <a:pt x="192" y="137"/>
                  <a:pt x="192" y="137"/>
                  <a:pt x="192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7" y="138"/>
                  <a:pt x="197" y="138"/>
                  <a:pt x="197" y="138"/>
                </a:cubicBezTo>
                <a:cubicBezTo>
                  <a:pt x="199" y="137"/>
                  <a:pt x="199" y="137"/>
                  <a:pt x="199" y="137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2"/>
                  <a:pt x="199" y="132"/>
                  <a:pt x="199" y="132"/>
                </a:cubicBezTo>
                <a:cubicBezTo>
                  <a:pt x="201" y="130"/>
                  <a:pt x="201" y="130"/>
                  <a:pt x="201" y="130"/>
                </a:cubicBezTo>
                <a:cubicBezTo>
                  <a:pt x="200" y="129"/>
                  <a:pt x="200" y="129"/>
                  <a:pt x="200" y="129"/>
                </a:cubicBezTo>
                <a:lnTo>
                  <a:pt x="198" y="12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6"/>
              </a:solidFill>
              <a:latin typeface="Lato Light" charset="0"/>
            </a:endParaRPr>
          </a:p>
        </p:txBody>
      </p:sp>
      <p:sp>
        <p:nvSpPr>
          <p:cNvPr id="199" name="Rectangle">
            <a:extLst>
              <a:ext uri="{FF2B5EF4-FFF2-40B4-BE49-F238E27FC236}">
                <a16:creationId xmlns:a16="http://schemas.microsoft.com/office/drawing/2014/main" id="{8C5D7B99-8DFF-2F64-3532-FE6159D8EA65}"/>
              </a:ext>
            </a:extLst>
          </p:cNvPr>
          <p:cNvSpPr/>
          <p:nvPr/>
        </p:nvSpPr>
        <p:spPr>
          <a:xfrm>
            <a:off x="5353050" y="3306405"/>
            <a:ext cx="40322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en-US" sz="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IDAHO</a:t>
            </a:r>
          </a:p>
        </p:txBody>
      </p:sp>
      <p:sp>
        <p:nvSpPr>
          <p:cNvPr id="201" name="Rectangle">
            <a:extLst>
              <a:ext uri="{FF2B5EF4-FFF2-40B4-BE49-F238E27FC236}">
                <a16:creationId xmlns:a16="http://schemas.microsoft.com/office/drawing/2014/main" id="{10BBFD23-3BAF-2079-9F86-7093627BCB00}"/>
              </a:ext>
            </a:extLst>
          </p:cNvPr>
          <p:cNvSpPr/>
          <p:nvPr/>
        </p:nvSpPr>
        <p:spPr>
          <a:xfrm>
            <a:off x="5826125" y="3306405"/>
            <a:ext cx="5238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en-US" sz="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FLORIDE</a:t>
            </a:r>
            <a:endParaRPr lang="en-US" sz="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ctangle">
            <a:extLst>
              <a:ext uri="{FF2B5EF4-FFF2-40B4-BE49-F238E27FC236}">
                <a16:creationId xmlns:a16="http://schemas.microsoft.com/office/drawing/2014/main" id="{729A9781-3DEC-E56E-1677-367461C9C804}"/>
              </a:ext>
            </a:extLst>
          </p:cNvPr>
          <p:cNvSpPr/>
          <p:nvPr/>
        </p:nvSpPr>
        <p:spPr>
          <a:xfrm>
            <a:off x="6448425" y="3306405"/>
            <a:ext cx="5238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en-US" sz="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GÉORGIE</a:t>
            </a:r>
            <a:endParaRPr lang="en-US" sz="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ctangle">
            <a:extLst>
              <a:ext uri="{FF2B5EF4-FFF2-40B4-BE49-F238E27FC236}">
                <a16:creationId xmlns:a16="http://schemas.microsoft.com/office/drawing/2014/main" id="{8357A2DD-94BE-7A19-D1AE-778464129045}"/>
              </a:ext>
            </a:extLst>
          </p:cNvPr>
          <p:cNvSpPr/>
          <p:nvPr/>
        </p:nvSpPr>
        <p:spPr>
          <a:xfrm>
            <a:off x="6953250" y="3306405"/>
            <a:ext cx="523875" cy="14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en-US" sz="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UTAH</a:t>
            </a:r>
          </a:p>
        </p:txBody>
      </p:sp>
      <p:sp>
        <p:nvSpPr>
          <p:cNvPr id="310" name="Oval 10">
            <a:extLst>
              <a:ext uri="{FF2B5EF4-FFF2-40B4-BE49-F238E27FC236}">
                <a16:creationId xmlns:a16="http://schemas.microsoft.com/office/drawing/2014/main" id="{8B42BCFE-1FCF-7EBC-26F9-FD7AD6FFB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8" y="2785138"/>
            <a:ext cx="295275" cy="293460"/>
          </a:xfrm>
          <a:prstGeom prst="ellipse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A180ED55-C517-B52C-1F0A-B057FD18EE9B}"/>
              </a:ext>
            </a:extLst>
          </p:cNvPr>
          <p:cNvSpPr txBox="1"/>
          <p:nvPr/>
        </p:nvSpPr>
        <p:spPr>
          <a:xfrm>
            <a:off x="6105525" y="2866054"/>
            <a:ext cx="11430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236" name="Oval 13">
            <a:extLst>
              <a:ext uri="{FF2B5EF4-FFF2-40B4-BE49-F238E27FC236}">
                <a16:creationId xmlns:a16="http://schemas.microsoft.com/office/drawing/2014/main" id="{B050E13D-F9A1-A522-2A8B-E9BAC7B45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675" y="405872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BEEB4DE2-49CA-54C6-F87F-C7901DF58D32}"/>
              </a:ext>
            </a:extLst>
          </p:cNvPr>
          <p:cNvSpPr txBox="1"/>
          <p:nvPr/>
        </p:nvSpPr>
        <p:spPr>
          <a:xfrm>
            <a:off x="6426200" y="3927979"/>
            <a:ext cx="58738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C2FBC486-C07C-8908-4548-5CF64E9467A4}"/>
              </a:ext>
            </a:extLst>
          </p:cNvPr>
          <p:cNvSpPr txBox="1"/>
          <p:nvPr/>
        </p:nvSpPr>
        <p:spPr>
          <a:xfrm>
            <a:off x="7153275" y="3678687"/>
            <a:ext cx="58738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40" name="Oval 12">
            <a:extLst>
              <a:ext uri="{FF2B5EF4-FFF2-40B4-BE49-F238E27FC236}">
                <a16:creationId xmlns:a16="http://schemas.microsoft.com/office/drawing/2014/main" id="{0B2FC219-DFBE-EC84-B2D8-224DBC86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3689070"/>
            <a:ext cx="111125" cy="110863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1" name="Oval 13">
            <a:extLst>
              <a:ext uri="{FF2B5EF4-FFF2-40B4-BE49-F238E27FC236}">
                <a16:creationId xmlns:a16="http://schemas.microsoft.com/office/drawing/2014/main" id="{F888EEF2-AF6C-6BF6-411A-211FD7A93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863" y="3900364"/>
            <a:ext cx="79375" cy="78908"/>
          </a:xfrm>
          <a:prstGeom prst="ellipse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4B791FE7-811A-EE9D-8257-B9BAD42FAAA0}"/>
              </a:ext>
            </a:extLst>
          </p:cNvPr>
          <p:cNvSpPr txBox="1"/>
          <p:nvPr/>
        </p:nvSpPr>
        <p:spPr>
          <a:xfrm>
            <a:off x="7153275" y="3874004"/>
            <a:ext cx="58738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47" name="Oval 13">
            <a:extLst>
              <a:ext uri="{FF2B5EF4-FFF2-40B4-BE49-F238E27FC236}">
                <a16:creationId xmlns:a16="http://schemas.microsoft.com/office/drawing/2014/main" id="{830C17EA-A9BD-B6F3-5987-1FE4663A6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8" y="3024945"/>
            <a:ext cx="79375" cy="78908"/>
          </a:xfrm>
          <a:prstGeom prst="ellipse">
            <a:avLst/>
          </a:pr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8716B781-3B12-8C12-1B35-6EC0A54F1950}"/>
              </a:ext>
            </a:extLst>
          </p:cNvPr>
          <p:cNvSpPr txBox="1"/>
          <p:nvPr/>
        </p:nvSpPr>
        <p:spPr>
          <a:xfrm>
            <a:off x="6589713" y="2894199"/>
            <a:ext cx="58738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43" name="Oval 13">
            <a:extLst>
              <a:ext uri="{FF2B5EF4-FFF2-40B4-BE49-F238E27FC236}">
                <a16:creationId xmlns:a16="http://schemas.microsoft.com/office/drawing/2014/main" id="{6AA46BEF-20D7-2330-6712-0F3F441C2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302494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B7F34D10-7977-746C-186A-DCD9CDDC4AAE}"/>
              </a:ext>
            </a:extLst>
          </p:cNvPr>
          <p:cNvSpPr txBox="1"/>
          <p:nvPr/>
        </p:nvSpPr>
        <p:spPr>
          <a:xfrm>
            <a:off x="6734175" y="2894199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46" name="Oval 13">
            <a:extLst>
              <a:ext uri="{FF2B5EF4-FFF2-40B4-BE49-F238E27FC236}">
                <a16:creationId xmlns:a16="http://schemas.microsoft.com/office/drawing/2014/main" id="{5C3315EC-56F0-3016-4AE6-03170C98D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0738" y="299954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FB000BFD-2744-86B7-0AA9-05317B38B400}"/>
              </a:ext>
            </a:extLst>
          </p:cNvPr>
          <p:cNvSpPr txBox="1"/>
          <p:nvPr/>
        </p:nvSpPr>
        <p:spPr>
          <a:xfrm>
            <a:off x="7178675" y="2868799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48" name="Oval 13">
            <a:extLst>
              <a:ext uri="{FF2B5EF4-FFF2-40B4-BE49-F238E27FC236}">
                <a16:creationId xmlns:a16="http://schemas.microsoft.com/office/drawing/2014/main" id="{B6570774-6340-A72E-C8B3-CA558FE4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3129720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3D6DB726-2C9D-0DFB-688C-FDDD57F5CF34}"/>
              </a:ext>
            </a:extLst>
          </p:cNvPr>
          <p:cNvSpPr txBox="1"/>
          <p:nvPr/>
        </p:nvSpPr>
        <p:spPr>
          <a:xfrm>
            <a:off x="5438775" y="2998974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50" name="Oval 13">
            <a:extLst>
              <a:ext uri="{FF2B5EF4-FFF2-40B4-BE49-F238E27FC236}">
                <a16:creationId xmlns:a16="http://schemas.microsoft.com/office/drawing/2014/main" id="{062BF575-BBB0-5DC1-FEF4-EC7BF2AC0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213" y="3863145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5F6B39CA-D930-801E-E1F1-D3AE4F482D81}"/>
              </a:ext>
            </a:extLst>
          </p:cNvPr>
          <p:cNvSpPr txBox="1"/>
          <p:nvPr/>
        </p:nvSpPr>
        <p:spPr>
          <a:xfrm>
            <a:off x="5518150" y="3732399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52" name="Oval 13">
            <a:extLst>
              <a:ext uri="{FF2B5EF4-FFF2-40B4-BE49-F238E27FC236}">
                <a16:creationId xmlns:a16="http://schemas.microsoft.com/office/drawing/2014/main" id="{4B9E1528-FA7D-8C71-8CB1-BBB2BAC58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3707570"/>
            <a:ext cx="79375" cy="78908"/>
          </a:xfrm>
          <a:prstGeom prst="ellipse">
            <a:avLst/>
          </a:prstGeom>
          <a:solidFill>
            <a:srgbClr val="008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20C8677-418F-06CC-EC29-BB3E86CB420B}"/>
              </a:ext>
            </a:extLst>
          </p:cNvPr>
          <p:cNvSpPr txBox="1"/>
          <p:nvPr/>
        </p:nvSpPr>
        <p:spPr>
          <a:xfrm>
            <a:off x="6416675" y="3576824"/>
            <a:ext cx="61913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7A581484-0606-4242-DF6D-03E14E75C675}"/>
              </a:ext>
            </a:extLst>
          </p:cNvPr>
          <p:cNvCxnSpPr>
            <a:cxnSpLocks/>
          </p:cNvCxnSpPr>
          <p:nvPr/>
        </p:nvCxnSpPr>
        <p:spPr>
          <a:xfrm>
            <a:off x="5231098" y="2514987"/>
            <a:ext cx="2312702" cy="0"/>
          </a:xfrm>
          <a:prstGeom prst="line">
            <a:avLst/>
          </a:prstGeom>
          <a:noFill/>
          <a:ln w="26425" cap="flat">
            <a:solidFill>
              <a:schemeClr val="accent3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4" name="Rectangle">
            <a:extLst>
              <a:ext uri="{FF2B5EF4-FFF2-40B4-BE49-F238E27FC236}">
                <a16:creationId xmlns:a16="http://schemas.microsoft.com/office/drawing/2014/main" id="{A6C570E3-47C2-4F02-6428-192EDA18201C}"/>
              </a:ext>
            </a:extLst>
          </p:cNvPr>
          <p:cNvSpPr/>
          <p:nvPr/>
        </p:nvSpPr>
        <p:spPr>
          <a:xfrm>
            <a:off x="5554662" y="2419390"/>
            <a:ext cx="1651001" cy="17851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45720" tIns="27432" rIns="45720" bIns="27432" numCol="1" anchor="t">
            <a:spAutoFit/>
          </a:bodyPr>
          <a:lstStyle/>
          <a:p>
            <a:pPr lvl="0" algn="ctr" defTabSz="706557">
              <a:defRPr/>
            </a:pPr>
            <a:r>
              <a:rPr lang="en-US" sz="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Emplacements des projets EB-5</a:t>
            </a:r>
            <a:endParaRPr lang="en-US" sz="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40">
            <a:extLst>
              <a:ext uri="{FF2B5EF4-FFF2-40B4-BE49-F238E27FC236}">
                <a16:creationId xmlns:a16="http://schemas.microsoft.com/office/drawing/2014/main" id="{81495D0D-7025-C40E-5956-1F45A2F5048D}"/>
              </a:ext>
            </a:extLst>
          </p:cNvPr>
          <p:cNvSpPr txBox="1"/>
          <p:nvPr/>
        </p:nvSpPr>
        <p:spPr>
          <a:xfrm rot="20831116">
            <a:off x="3837185" y="8006839"/>
            <a:ext cx="1084194" cy="366102"/>
          </a:xfrm>
          <a:prstGeom prst="roundRect">
            <a:avLst/>
          </a:prstGeom>
          <a:solidFill>
            <a:srgbClr val="FFFFFF">
              <a:alpha val="70000"/>
            </a:srgbClr>
          </a:solidFill>
          <a:ln w="22225" cap="flat">
            <a:solidFill>
              <a:srgbClr val="008000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45720" rIns="45720" bIns="45720" numCol="1" spcCol="38100" rtlCol="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Modèles I-526E </a:t>
            </a:r>
            <a:b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n-US" sz="700" b="1" ker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et </a:t>
            </a: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I-956F </a:t>
            </a:r>
            <a:r>
              <a:rPr kumimoji="0" lang="fr-FR" sz="7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approuvés par l’USCIS</a:t>
            </a:r>
          </a:p>
        </p:txBody>
      </p:sp>
      <p:grpSp>
        <p:nvGrpSpPr>
          <p:cNvPr id="5" name="Group 41">
            <a:extLst>
              <a:ext uri="{FF2B5EF4-FFF2-40B4-BE49-F238E27FC236}">
                <a16:creationId xmlns:a16="http://schemas.microsoft.com/office/drawing/2014/main" id="{63E1D72A-90FA-921E-4CB8-FA0AB930FB75}"/>
              </a:ext>
            </a:extLst>
          </p:cNvPr>
          <p:cNvGrpSpPr/>
          <p:nvPr/>
        </p:nvGrpSpPr>
        <p:grpSpPr>
          <a:xfrm rot="20820000">
            <a:off x="6346057" y="7925367"/>
            <a:ext cx="1007642" cy="478812"/>
            <a:chOff x="3820421" y="6328547"/>
            <a:chExt cx="1007642" cy="546551"/>
          </a:xfrm>
        </p:grpSpPr>
        <p:sp>
          <p:nvSpPr>
            <p:cNvPr id="6" name="TextBox 32">
              <a:extLst>
                <a:ext uri="{FF2B5EF4-FFF2-40B4-BE49-F238E27FC236}">
                  <a16:creationId xmlns:a16="http://schemas.microsoft.com/office/drawing/2014/main" id="{3D6C0B21-4FBF-40F0-4070-A300D7DB388F}"/>
                </a:ext>
              </a:extLst>
            </p:cNvPr>
            <p:cNvSpPr txBox="1"/>
            <p:nvPr/>
          </p:nvSpPr>
          <p:spPr>
            <a:xfrm>
              <a:off x="3820421" y="6328547"/>
              <a:ext cx="1003342" cy="290325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008000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lvl="0" algn="ctr" defTabSz="457200" hangingPunct="0">
                <a:lnSpc>
                  <a:spcPct val="90000"/>
                </a:lnSpc>
                <a:defRPr/>
              </a:pPr>
              <a:r>
                <a:rPr lang="en-US" sz="6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Modèles I-526E et I-924 </a:t>
              </a:r>
              <a:r>
                <a:rPr lang="fr-FR" sz="600" b="1" ker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approuvés par l’USCIS</a:t>
              </a:r>
            </a:p>
          </p:txBody>
        </p:sp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67B84A75-180D-9B0A-19C0-D7225347BAF8}"/>
                </a:ext>
              </a:extLst>
            </p:cNvPr>
            <p:cNvSpPr txBox="1"/>
            <p:nvPr/>
          </p:nvSpPr>
          <p:spPr>
            <a:xfrm>
              <a:off x="3824721" y="6627916"/>
              <a:ext cx="1003342" cy="247182"/>
            </a:xfrm>
            <a:prstGeom prst="roundRect">
              <a:avLst/>
            </a:prstGeom>
            <a:solidFill>
              <a:srgbClr val="FFFFFF">
                <a:alpha val="70000"/>
              </a:srgbClr>
            </a:solidFill>
            <a:ln w="22225" cap="flat">
              <a:solidFill>
                <a:srgbClr val="2B347F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20" tIns="45720" rIns="45720" bIns="45720" numCol="1" spcCol="38100" rtlCol="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srgbClr val="2B34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Investissement initial entièrement remboursé</a:t>
              </a:r>
              <a:endPara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2B347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31130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75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1.60022790000000014743E+00&quot;&gt;&lt;m_msothmcolidx val=&quot;0&quot;/&gt;&lt;m_rgb r=&quot;FF&quot; g=&quot;CA&quot; b=&quot;D9&quot;/&gt;&lt;/elem&gt;&lt;elem m_fUsage=&quot;1.00477844009999994768E+00&quot;&gt;&lt;m_msothmcolidx val=&quot;0&quot;/&gt;&lt;m_rgb r=&quot;C4&quot; g=&quot;00&quot; b=&quot;36&quot;/&gt;&lt;/elem&gt;&lt;elem m_fUsage=&quot;1.00000000000000000000E+00&quot;&gt;&lt;m_msothmcolidx val=&quot;0&quot;/&gt;&lt;m_rgb r=&quot;87&quot; g=&quot;8E&quot; b=&quot;D2&quot;/&gt;&lt;/elem&gt;&lt;elem m_fUsage=&quot;9.00000000000000022204E-01&quot;&gt;&lt;m_msothmcolidx val=&quot;0&quot;/&gt;&lt;m_rgb r=&quot;00&quot; g=&quot;80&quot; b=&quot;00&quot;/&gt;&lt;/elem&gt;&lt;elem m_fUsage=&quot;8.17887699000000023553E-01&quot;&gt;&lt;m_msothmcolidx val=&quot;0&quot;/&gt;&lt;m_rgb r=&quot;FF&quot; g=&quot;BB&quot; b=&quot;CE&quot;/&gt;&lt;/elem&gt;&lt;elem m_fUsage=&quot;8.10000000000000053291E-01&quot;&gt;&lt;m_msothmcolidx val=&quot;0&quot;/&gt;&lt;m_rgb r=&quot;2C&quot; g=&quot;34&quot; b=&quot;7F&quot;/&gt;&lt;/elem&gt;&lt;elem m_fUsage=&quot;7.29000000000000092371E-01&quot;&gt;&lt;m_msothmcolidx val=&quot;0&quot;/&gt;&lt;m_rgb r=&quot;FF&quot; g=&quot;C1&quot; b=&quot;09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nQOBmOoL2w27tAQGK2w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hdwyoqT5jxzqfM3EbG.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grQtvde9BUUQfRXRDCj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m42HUTTP1lbgZxgdUV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U9tlKEoWl6kovtfxu_0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yEuBpZXAbHdAHBLhrs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zmFa9_spELBxCuwZdJ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23J9H9akf8beCiGT8a_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Kowi8pmMrvMtyXftYa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tZhJt5TTFwNH9PJYMu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97gezb716PLomwWHPp6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EB5AN Master Template">
  <a:themeElements>
    <a:clrScheme name="Custom 2">
      <a:dk1>
        <a:srgbClr val="000000"/>
      </a:dk1>
      <a:lt1>
        <a:srgbClr val="FFFFFF"/>
      </a:lt1>
      <a:dk2>
        <a:srgbClr val="0070C0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B5AN Master Template">
  <a:themeElements>
    <a:clrScheme name="Custom 4">
      <a:dk1>
        <a:srgbClr val="000000"/>
      </a:dk1>
      <a:lt1>
        <a:srgbClr val="FFFFFF"/>
      </a:lt1>
      <a:dk2>
        <a:srgbClr val="0070C0"/>
      </a:dk2>
      <a:lt2>
        <a:srgbClr val="808080"/>
      </a:lt2>
      <a:accent1>
        <a:srgbClr val="E2E2E2"/>
      </a:accent1>
      <a:accent2>
        <a:srgbClr val="8BAFBE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Voith">
  <a:themeElements>
    <a:clrScheme name="1_Voit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5C5C5"/>
      </a:accent1>
      <a:accent2>
        <a:srgbClr val="788CC8"/>
      </a:accent2>
      <a:accent3>
        <a:srgbClr val="2D3987"/>
      </a:accent3>
      <a:accent4>
        <a:srgbClr val="4B4B4B"/>
      </a:accent4>
      <a:accent5>
        <a:srgbClr val="707070"/>
      </a:accent5>
      <a:accent6>
        <a:srgbClr val="0070C0"/>
      </a:accent6>
      <a:hlink>
        <a:srgbClr val="0000FF"/>
      </a:hlink>
      <a:folHlink>
        <a:srgbClr val="FF00FF"/>
      </a:folHlink>
    </a:clrScheme>
    <a:fontScheme name="1_Voith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Voit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81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10288</TotalTime>
  <Words>705</Words>
  <Application>Microsoft Office PowerPoint</Application>
  <PresentationFormat>Personnalisé</PresentationFormat>
  <Paragraphs>107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Lato Light</vt:lpstr>
      <vt:lpstr>1_EB5AN Master Template</vt:lpstr>
      <vt:lpstr>EB5AN Master Template</vt:lpstr>
      <vt:lpstr>1_Voith</vt:lpstr>
      <vt:lpstr>think-cell Slide</vt:lpstr>
      <vt:lpstr>Présentation PowerPoint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MICHAEL</dc:creator>
  <cp:lastModifiedBy>Ninah Fabienne Rahobisoa</cp:lastModifiedBy>
  <cp:revision>1109</cp:revision>
  <cp:lastPrinted>2015-10-20T02:21:30Z</cp:lastPrinted>
  <dcterms:created xsi:type="dcterms:W3CDTF">2014-04-11T02:56:31Z</dcterms:created>
  <dcterms:modified xsi:type="dcterms:W3CDTF">2025-08-25T20:49:59Z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BCG Format</vt:lpwstr>
  </property>
  <property fmtid="{D5CDD505-2E9C-101B-9397-08002B2CF9AE}" pid="4" name="Template Name">
    <vt:lpwstr>Letter</vt:lpwstr>
  </property>
</Properties>
</file>