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  <p:sldMasterId id="2147483661" r:id="rId2"/>
    <p:sldMasterId id="2147483667" r:id="rId3"/>
  </p:sldMasterIdLst>
  <p:notesMasterIdLst>
    <p:notesMasterId r:id="rId5"/>
  </p:notesMasterIdLst>
  <p:handoutMasterIdLst>
    <p:handoutMasterId r:id="rId6"/>
  </p:handoutMasterIdLst>
  <p:sldIdLst>
    <p:sldId id="1009" r:id="rId4"/>
  </p:sldIdLst>
  <p:sldSz cx="7772400" cy="10058400"/>
  <p:notesSz cx="6950075" cy="9236075"/>
  <p:custDataLst>
    <p:tags r:id="rId7"/>
  </p:custDataLst>
  <p:defaultTextStyle>
    <a:defPPr>
      <a:defRPr lang="en-US"/>
    </a:defPPr>
    <a:lvl1pPr marL="0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 userDrawn="1">
          <p15:clr>
            <a:srgbClr val="A4A3A4"/>
          </p15:clr>
        </p15:guide>
        <p15:guide id="2" pos="1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  <p15:guide id="4" pos="151" userDrawn="1">
          <p15:clr>
            <a:srgbClr val="A4A3A4"/>
          </p15:clr>
        </p15:guide>
        <p15:guide id="5" pos="8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861">
          <p15:clr>
            <a:srgbClr val="A4A3A4"/>
          </p15:clr>
        </p15:guide>
        <p15:guide id="6" orient="horz" pos="2909">
          <p15:clr>
            <a:srgbClr val="A4A3A4"/>
          </p15:clr>
        </p15:guide>
        <p15:guide id="7" pos="2141">
          <p15:clr>
            <a:srgbClr val="A4A3A4"/>
          </p15:clr>
        </p15:guide>
        <p15:guide id="8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016D9A-54DC-DF5B-929C-90FB4D5FC85B}" name="Sanya Brown" initials="SB" userId="Sanya Brown" providerId="None"/>
  <p188:author id="{8F756C9B-B1C4-CFE7-613A-2573C5FD7D0D}" name="Jeremy Shackle" initials="JS" userId="0883a0b13fc8f3c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ofreadingServices.com" initials="U" lastIdx="10" clrIdx="0">
    <p:extLst>
      <p:ext uri="{19B8F6BF-5375-455C-9EA6-DF929625EA0E}">
        <p15:presenceInfo xmlns:p15="http://schemas.microsoft.com/office/powerpoint/2012/main" userId="ProofreadingServices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CC8"/>
    <a:srgbClr val="808080"/>
    <a:srgbClr val="C5C5C5"/>
    <a:srgbClr val="008000"/>
    <a:srgbClr val="F1F2F3"/>
    <a:srgbClr val="FFFF66"/>
    <a:srgbClr val="B4C2E6"/>
    <a:srgbClr val="2B347F"/>
    <a:srgbClr val="2D3987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57" autoAdjust="0"/>
  </p:normalViewPr>
  <p:slideViewPr>
    <p:cSldViewPr snapToGrid="0" snapToObjects="1">
      <p:cViewPr>
        <p:scale>
          <a:sx n="125" d="100"/>
          <a:sy n="125" d="100"/>
        </p:scale>
        <p:origin x="756" y="-3510"/>
      </p:cViewPr>
      <p:guideLst>
        <p:guide orient="horz" pos="1196"/>
        <p:guide pos="1"/>
        <p:guide orient="horz" pos="142"/>
        <p:guide pos="151"/>
        <p:guide pos="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76" y="108"/>
      </p:cViewPr>
      <p:guideLst>
        <p:guide orient="horz" pos="2880"/>
        <p:guide pos="2160"/>
        <p:guide orient="horz" pos="2928"/>
        <p:guide pos="2208"/>
        <p:guide orient="horz" pos="2861"/>
        <p:guide orient="horz" pos="2909"/>
        <p:guide pos="2141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59149722735672E-2"/>
          <c:y val="4.8059149722735672E-2"/>
          <c:w val="0.90388170055452866"/>
          <c:h val="0.9038817005545286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148-4346-BDFF-41BE0DB9DB8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48-4346-BDFF-41BE0DB9DB8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21.212121212121211</c:v>
                </c:pt>
                <c:pt idx="1">
                  <c:v>78.787878787878796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8-4346-BDFF-41BE0DB9D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5324B623-D5B1-4C15-839B-4C9DC49C1FCE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5AD7A600-0476-4F90-B467-B0C0B06FC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7EBB82BF-AFFF-4DE8-8536-BF5960A967C5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6775" y="692150"/>
            <a:ext cx="26765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9" rIns="92478" bIns="462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6F882E14-7B1B-4F59-9598-260F910908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1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442065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1761029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115405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028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767093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3133674-5E05-B8FA-875B-3657D7BE0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2085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Slide" r:id="rId4" imgW="306" imgH="308" progId="TCLayout.ActiveDocument.1">
                  <p:embed/>
                </p:oleObj>
              </mc:Choice>
              <mc:Fallback>
                <p:oleObj name="think-cell Slide" r:id="rId4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8284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18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7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03A1E-176A-4C64-BC35-EEE2ABE67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878820"/>
            <a:ext cx="7033922" cy="6768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9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6E8CE7-E40C-4588-BFC4-873FB9F2E9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2212320"/>
            <a:ext cx="7033922" cy="676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343F709-7989-47A7-BDF2-705B0AD3653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5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B635B41-55C1-4BFB-9D06-4BDEA8A3196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8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ags" Target="../tags/tag9.xml"/><Relationship Id="rId5" Type="http://schemas.openxmlformats.org/officeDocument/2006/relationships/slideLayout" Target="../slideLayouts/slideLayout14.xml"/><Relationship Id="rId10" Type="http://schemas.openxmlformats.org/officeDocument/2006/relationships/vmlDrawing" Target="../drawings/vmlDrawing3.v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97568E-EC8C-1FA4-A077-54E71D8480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31437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7748EA1-957B-48B6-ABA4-C24D50AB1528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878820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18A1BCE-8E3B-65FE-4B02-3C065E5995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13284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10" imgW="306" imgH="308" progId="TCLayout.ActiveDocument.1">
                  <p:embed/>
                </p:oleObj>
              </mc:Choice>
              <mc:Fallback>
                <p:oleObj name="think-cell Slide" r:id="rId10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1954780-D884-4147-BDBC-37DE1E6BE83C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497321"/>
            <a:ext cx="7772400" cy="561081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9545" bIns="69545" rtlCol="0" anchor="ctr" anchorCtr="0"/>
          <a:lstStyle/>
          <a:p>
            <a:pPr algn="ctr"/>
            <a:endParaRPr lang="en-US" sz="1082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4014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1049314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78"/>
          <p:cNvSpPr>
            <a:spLocks noChangeShapeType="1"/>
          </p:cNvSpPr>
          <p:nvPr/>
        </p:nvSpPr>
        <p:spPr bwMode="auto">
          <a:xfrm flipH="1">
            <a:off x="0" y="887307"/>
            <a:ext cx="777111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dist="25400" dir="5400000" algn="ctr" rotWithShape="0">
              <a:schemeClr val="accent3"/>
            </a:outerShdw>
          </a:effectLst>
        </p:spPr>
        <p:txBody>
          <a:bodyPr/>
          <a:lstStyle/>
          <a:p>
            <a:pPr>
              <a:defRPr/>
            </a:pPr>
            <a:endParaRPr lang="en-US" sz="1468" dirty="0"/>
          </a:p>
        </p:txBody>
      </p:sp>
      <p:sp>
        <p:nvSpPr>
          <p:cNvPr id="10" name="TextBox 9"/>
          <p:cNvSpPr txBox="1"/>
          <p:nvPr/>
        </p:nvSpPr>
        <p:spPr>
          <a:xfrm>
            <a:off x="7237237" y="9684728"/>
            <a:ext cx="169653" cy="186267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993-5875-43F1-AB5B-56FAFD3221C9}" type="slidenum">
              <a:rPr kumimoji="0" lang="en-US" sz="69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7065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9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695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26892" y="9666292"/>
            <a:ext cx="49928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0" dirty="0">
                <a:solidFill>
                  <a:schemeClr val="bg1"/>
                </a:solidFill>
              </a:rPr>
              <a:t>Copyright © 2011-2022</a:t>
            </a:r>
            <a:r>
              <a:rPr lang="en-US" sz="850" b="0" baseline="0" dirty="0">
                <a:solidFill>
                  <a:schemeClr val="bg1"/>
                </a:solidFill>
              </a:rPr>
              <a:t> </a:t>
            </a:r>
            <a:r>
              <a:rPr lang="en-US" sz="850" b="0" dirty="0">
                <a:solidFill>
                  <a:schemeClr val="bg1"/>
                </a:solidFill>
              </a:rPr>
              <a:t>EB5AN, LLC All Rights Reserved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2122" y="9666292"/>
            <a:ext cx="180049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u="sng" dirty="0">
                <a:solidFill>
                  <a:schemeClr val="bg1"/>
                </a:solidFill>
              </a:rPr>
              <a:t>www.EB5AffiliateNetwork.com</a:t>
            </a:r>
            <a:r>
              <a:rPr lang="en-US" sz="850" b="1" u="sng" baseline="0" dirty="0">
                <a:solidFill>
                  <a:schemeClr val="bg1"/>
                </a:solidFill>
              </a:rPr>
              <a:t> </a:t>
            </a:r>
            <a:endParaRPr lang="en-US" sz="8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EC23F22-D27E-A97A-DA0B-46E907E507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82667433"/>
              </p:ext>
            </p:extLst>
          </p:nvPr>
        </p:nvGraphicFramePr>
        <p:xfrm>
          <a:off x="1013" y="2329"/>
          <a:ext cx="782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C23F22-D27E-A97A-DA0B-46E907E50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3" y="2329"/>
                        <a:ext cx="782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9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 spd="med"/>
  <p:txStyles>
    <p:titleStyle>
      <a:lvl1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Tx/>
        <a:buFontTx/>
        <a:buNone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2295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590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–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88181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80000"/>
        <a:buFontTx/>
        <a:buChar char="o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17999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»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60305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452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18598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47745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9146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8293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87439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16586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45732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74879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04025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33172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18" Type="http://schemas.openxmlformats.org/officeDocument/2006/relationships/image" Target="../media/image12.jpeg"/><Relationship Id="rId3" Type="http://schemas.openxmlformats.org/officeDocument/2006/relationships/tags" Target="../tags/tag12.xml"/><Relationship Id="rId21" Type="http://schemas.openxmlformats.org/officeDocument/2006/relationships/chart" Target="../charts/chart1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11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tags" Target="../tags/tag13.xml"/><Relationship Id="rId9" Type="http://schemas.openxmlformats.org/officeDocument/2006/relationships/image" Target="../media/image1.emf"/><Relationship Id="rId14" Type="http://schemas.openxmlformats.org/officeDocument/2006/relationships/image" Target="../media/image8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2440E-2E79-AF8D-854D-2170395A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81ED34-27D2-16FC-F6AC-11DD2B5797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think-cell Slide" r:id="rId8" imgW="306" imgH="308" progId="TCLayout.ActiveDocument.1">
                  <p:embed/>
                </p:oleObj>
              </mc:Choice>
              <mc:Fallback>
                <p:oleObj name="think-cell Slide" r:id="rId8" imgW="306" imgH="3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9CAFA3-89B7-E1CA-EA20-45A69CE3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" name="Rectangle 34">
            <a:extLst>
              <a:ext uri="{FF2B5EF4-FFF2-40B4-BE49-F238E27FC236}">
                <a16:creationId xmlns:a16="http://schemas.microsoft.com/office/drawing/2014/main" id="{EAE4BC93-6430-FB96-3680-4E854F3187E4}"/>
              </a:ext>
            </a:extLst>
          </p:cNvPr>
          <p:cNvSpPr/>
          <p:nvPr/>
        </p:nvSpPr>
        <p:spPr>
          <a:xfrm>
            <a:off x="0" y="8949874"/>
            <a:ext cx="7772399" cy="110852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654">
            <a:extLst>
              <a:ext uri="{FF2B5EF4-FFF2-40B4-BE49-F238E27FC236}">
                <a16:creationId xmlns:a16="http://schemas.microsoft.com/office/drawing/2014/main" id="{841DFAF7-62AA-0541-5612-8C3B1453BE94}"/>
              </a:ext>
            </a:extLst>
          </p:cNvPr>
          <p:cNvSpPr/>
          <p:nvPr/>
        </p:nvSpPr>
        <p:spPr>
          <a:xfrm>
            <a:off x="0" y="129436"/>
            <a:ext cx="7772400" cy="9140478"/>
          </a:xfrm>
          <a:prstGeom prst="rect">
            <a:avLst/>
          </a:prstGeom>
          <a:gradFill rotWithShape="0">
            <a:gsLst>
              <a:gs pos="22000">
                <a:srgbClr val="5463C6">
                  <a:alpha val="71372"/>
                </a:srgbClr>
              </a:gs>
              <a:gs pos="100000">
                <a:srgbClr val="2D3987">
                  <a:alpha val="88235"/>
                </a:srgbClr>
              </a:gs>
            </a:gsLst>
            <a:lin ang="2700000"/>
          </a:gra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defTabSz="6705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2D39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654">
            <a:extLst>
              <a:ext uri="{FF2B5EF4-FFF2-40B4-BE49-F238E27FC236}">
                <a16:creationId xmlns:a16="http://schemas.microsoft.com/office/drawing/2014/main" id="{29F8687B-E05D-A0D1-4BC6-2D4EF43B08E0}"/>
              </a:ext>
            </a:extLst>
          </p:cNvPr>
          <p:cNvSpPr/>
          <p:nvPr/>
        </p:nvSpPr>
        <p:spPr>
          <a:xfrm>
            <a:off x="0" y="-3"/>
            <a:ext cx="7772400" cy="1309986"/>
          </a:xfrm>
          <a:prstGeom prst="rect">
            <a:avLst/>
          </a:prstGeom>
          <a:solidFill>
            <a:srgbClr val="2D3987"/>
          </a:soli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PH" sz="264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57" name="Picture 88">
            <a:extLst>
              <a:ext uri="{FF2B5EF4-FFF2-40B4-BE49-F238E27FC236}">
                <a16:creationId xmlns:a16="http://schemas.microsoft.com/office/drawing/2014/main" id="{39FC0605-3EFF-154E-6D3E-AC0CDE0D48FC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172607" y="144281"/>
            <a:ext cx="1618094" cy="780580"/>
          </a:xfrm>
          <a:prstGeom prst="rect">
            <a:avLst/>
          </a:prstGeom>
          <a:ln w="0">
            <a:noFill/>
          </a:ln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1F807F5-B694-D22A-6639-DD5E94A079CE}"/>
              </a:ext>
            </a:extLst>
          </p:cNvPr>
          <p:cNvSpPr txBox="1"/>
          <p:nvPr/>
        </p:nvSpPr>
        <p:spPr>
          <a:xfrm>
            <a:off x="76201" y="1037483"/>
            <a:ext cx="19669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EB5Investments.com • EB5AN.com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0A8D532-DCAF-EA3A-1028-A63495CE50D6}"/>
              </a:ext>
            </a:extLst>
          </p:cNvPr>
          <p:cNvSpPr/>
          <p:nvPr/>
        </p:nvSpPr>
        <p:spPr>
          <a:xfrm>
            <a:off x="1901952" y="342012"/>
            <a:ext cx="5766991" cy="57708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rtl="1"/>
            <a:r>
              <a:rPr lang="en-US" sz="12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EB5AN </a:t>
            </a:r>
            <a:r>
              <a:rPr lang="ar-EG" sz="12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</a:t>
            </a:r>
            <a:r>
              <a:rPr lang="ar-EG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شركة رائدة في إدارة صناديق </a:t>
            </a:r>
            <a:r>
              <a:rPr lang="ar-EG" sz="12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استثمار </a:t>
            </a:r>
            <a:r>
              <a:rPr lang="ar-EG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برنامج </a:t>
            </a:r>
            <a:r>
              <a:rPr lang="en-US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EB-5، </a:t>
            </a:r>
            <a:r>
              <a:rPr lang="ar-EG" sz="12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ومُشغل </a:t>
            </a:r>
            <a:r>
              <a:rPr lang="ar-EG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مركز إقليمي معتمد من إدارة خدمات المواطنة والهجرة بالولايات المتحدة، </a:t>
            </a:r>
            <a:r>
              <a:rPr lang="ar-EG" sz="12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وشركة </a:t>
            </a:r>
            <a:r>
              <a:rPr lang="ar-EG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استشارية. تساعد</a:t>
            </a:r>
            <a:r>
              <a:rPr lang="en-US" sz="12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EB5AN </a:t>
            </a:r>
            <a:r>
              <a:rPr lang="ar-EG" sz="12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المستثمرين </a:t>
            </a:r>
            <a:r>
              <a:rPr lang="ar-EG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الأجانب في الحصول على الإقامة الدائمة بالولايات المتحدة من خلال الاستثمار.</a:t>
            </a:r>
            <a:endParaRPr lang="ar-EG" sz="12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">
            <a:extLst>
              <a:ext uri="{FF2B5EF4-FFF2-40B4-BE49-F238E27FC236}">
                <a16:creationId xmlns:a16="http://schemas.microsoft.com/office/drawing/2014/main" id="{2FF6EE2B-E49D-33EA-5857-49281FDD92AD}"/>
              </a:ext>
            </a:extLst>
          </p:cNvPr>
          <p:cNvSpPr/>
          <p:nvPr/>
        </p:nvSpPr>
        <p:spPr>
          <a:xfrm flipV="1">
            <a:off x="2666906" y="5200117"/>
            <a:ext cx="5000291" cy="3415593"/>
          </a:xfrm>
          <a:prstGeom prst="rect">
            <a:avLst/>
          </a:prstGeom>
          <a:solidFill>
            <a:srgbClr val="2B347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217100"/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6" name="Table 14">
            <a:extLst>
              <a:ext uri="{FF2B5EF4-FFF2-40B4-BE49-F238E27FC236}">
                <a16:creationId xmlns:a16="http://schemas.microsoft.com/office/drawing/2014/main" id="{D2CC5493-D486-7017-3C22-6BA4A1542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6331"/>
              </p:ext>
            </p:extLst>
          </p:nvPr>
        </p:nvGraphicFramePr>
        <p:xfrm>
          <a:off x="2666905" y="1828800"/>
          <a:ext cx="5000291" cy="319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291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20337">
                <a:tc>
                  <a:txBody>
                    <a:bodyPr/>
                    <a:lstStyle/>
                    <a:p>
                      <a:pPr marL="0" marR="0" lvl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9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النهج المؤسسي في الاستثمار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969065">
                <a:tc>
                  <a:txBody>
                    <a:bodyPr/>
                    <a:lstStyle/>
                    <a:p>
                      <a:pPr algn="r" rtl="1">
                        <a:spcAft>
                          <a:spcPts val="20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يتمثل نهج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في تحديد مشاريع التطوير العقاري ذات الجودة المؤسسية التي تلبي معايير الضمان الداخلية الصارمة لكل من مخاطر الهجرة والمخاطر المالية.</a:t>
                      </a:r>
                      <a:endParaRPr lang="en-US" sz="8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 تصميم المشروعات التي تديرها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بحيث لا تعتمد في تحقيق</a:t>
                      </a:r>
                    </a:p>
                    <a:p>
                      <a:pPr marL="0" marR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الاكتمال حتى على الحد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الأدنى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تمويل برنامج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EB-5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.، بالإضافة إلى</a:t>
                      </a:r>
                    </a:p>
                    <a:p>
                      <a:pPr marL="0" marR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ذلك،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تعطي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الأولوية للاستثمار في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المشروعات التي تكون فيها</a:t>
                      </a:r>
                    </a:p>
                    <a:p>
                      <a:pPr marL="0" marR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فرص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العمل المؤهلة لبرنامج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EB-5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تم خلقها بالفعل لمستثمريها،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وتلك التي</a:t>
                      </a:r>
                    </a:p>
                    <a:p>
                      <a:pPr marL="0" marR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المتوقع في النهاية أن تخلق فرص عمل لكل مستثمر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تفوق بكثيرٍ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هو</a:t>
                      </a:r>
                    </a:p>
                    <a:p>
                      <a:pPr marL="0" marR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مطلوب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بموجب برنامج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EB-5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EG" sz="8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مؤسسو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حاصلون على شهادات جامعية من جامعات ييل،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وستانفورد،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وجامعة نورث كارولينا في تشابل هيل، وعملوا سابقًا في بعضٍ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أعرق شركات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الاستثمار والخدمات الاحترافية، بما في ذلك مجموعة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بوسطن الاستشارية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(BCG)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وشركة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AEA Investors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EG" sz="8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تتعاون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مع العديد من شركات التطوير العقاري الرائدة، بما في ذلك</a:t>
                      </a:r>
                      <a:endParaRPr lang="ar-EG" sz="800" b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شركة كولتر، إحدى أكبر شركات التطوير العقاري الخاصة في البلاد. منذ</a:t>
                      </a:r>
                      <a:endParaRPr lang="ar-EG" sz="800" b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عام ١٩٩٧، استثمرت كولتر في مشروعات بقيمة متوقعة تزيد عن ٣٠ مليار</a:t>
                      </a:r>
                      <a:endParaRPr lang="ar-EG" sz="800" b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دولار أمريكي، وأنجزت أكثر من ١٠٠ مشروع سكني، وسلّمت أكثر من</a:t>
                      </a:r>
                      <a:endParaRPr lang="ar-EG" sz="800" b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٢7 ألف وحدة سكنية، ولم تتخلف قط عن سداد أي قرض.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مستقلة</a:t>
                      </a:r>
                      <a:endParaRPr lang="ar-EG" sz="800" b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تمامًا عن كولتر.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graphicFrame>
        <p:nvGraphicFramePr>
          <p:cNvPr id="227" name="Table 14">
            <a:extLst>
              <a:ext uri="{FF2B5EF4-FFF2-40B4-BE49-F238E27FC236}">
                <a16:creationId xmlns:a16="http://schemas.microsoft.com/office/drawing/2014/main" id="{5C111B6C-A5B9-1CB4-6EF5-DF56C813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03782"/>
              </p:ext>
            </p:extLst>
          </p:nvPr>
        </p:nvGraphicFramePr>
        <p:xfrm>
          <a:off x="103354" y="5646342"/>
          <a:ext cx="2460199" cy="296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99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31098">
                <a:tc>
                  <a:txBody>
                    <a:bodyPr/>
                    <a:lstStyle/>
                    <a:p>
                      <a:pPr marL="0" marR="0" lvl="0" indent="0" algn="ct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</a:t>
                      </a:r>
                      <a:r>
                        <a:rPr lang="ar-EG" sz="85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هي الشركة الرائدة في سوق برنامج</a:t>
                      </a:r>
                      <a:r>
                        <a:rPr lang="en-US" sz="85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EB-5 </a:t>
                      </a:r>
                      <a:r>
                        <a:rPr lang="ar-EG" sz="85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الريفي</a:t>
                      </a:r>
                      <a:endParaRPr lang="en-US" sz="8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738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sp>
        <p:nvSpPr>
          <p:cNvPr id="256" name="Rectangle 255">
            <a:extLst>
              <a:ext uri="{FF2B5EF4-FFF2-40B4-BE49-F238E27FC236}">
                <a16:creationId xmlns:a16="http://schemas.microsoft.com/office/drawing/2014/main" id="{2E210D68-5F59-92CD-70CE-75FED5579F1E}"/>
              </a:ext>
            </a:extLst>
          </p:cNvPr>
          <p:cNvSpPr/>
          <p:nvPr/>
        </p:nvSpPr>
        <p:spPr>
          <a:xfrm>
            <a:off x="107952" y="8689577"/>
            <a:ext cx="7559246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6200" indent="-76200" algn="r" rtl="1">
              <a:spcAft>
                <a:spcPts val="100"/>
              </a:spcAft>
              <a:tabLst>
                <a:tab pos="180975" algn="l"/>
              </a:tabLst>
            </a:pPr>
            <a:r>
              <a:rPr lang="ar-EG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جميع الإحصائيات والأرقام المشار إليها هنا هي وفقًا لأغسطس 2025.</a:t>
            </a:r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itle 2">
            <a:extLst>
              <a:ext uri="{FF2B5EF4-FFF2-40B4-BE49-F238E27FC236}">
                <a16:creationId xmlns:a16="http://schemas.microsoft.com/office/drawing/2014/main" id="{05297DB1-D2BA-24D1-8770-175EDB7DF911}"/>
              </a:ext>
            </a:extLst>
          </p:cNvPr>
          <p:cNvSpPr txBox="1"/>
          <p:nvPr/>
        </p:nvSpPr>
        <p:spPr>
          <a:xfrm>
            <a:off x="1666048" y="9504484"/>
            <a:ext cx="1889230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 algn="r" rtl="1">
              <a:spcAft>
                <a:spcPts val="200"/>
              </a:spcAft>
            </a:pPr>
            <a:r>
              <a:rPr lang="ar-EG" sz="1800">
                <a:latin typeface="Sakkal Majalla" panose="02000000000000000000" pitchFamily="2" charset="-78"/>
                <a:cs typeface="Sakkal Majalla" panose="02000000000000000000" pitchFamily="2" charset="-78"/>
              </a:rPr>
              <a:t>صامويل ب. سيلفرمان</a:t>
            </a:r>
          </a:p>
          <a:p>
            <a:pPr algn="r" rtl="1">
              <a:spcAft>
                <a:spcPts val="200"/>
              </a:spcAft>
            </a:pPr>
            <a:r>
              <a:rPr lang="ar-EG" sz="1200" b="0">
                <a:latin typeface="Sakkal Majalla" panose="02000000000000000000" pitchFamily="2" charset="-78"/>
                <a:cs typeface="Sakkal Majalla" panose="02000000000000000000" pitchFamily="2" charset="-78"/>
              </a:rPr>
              <a:t>المؤسس والشريك الإداري</a:t>
            </a:r>
            <a:endParaRPr lang="ar-EG" sz="1200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0" name="Title 2">
            <a:extLst>
              <a:ext uri="{FF2B5EF4-FFF2-40B4-BE49-F238E27FC236}">
                <a16:creationId xmlns:a16="http://schemas.microsoft.com/office/drawing/2014/main" id="{C8726F4E-FA5C-C4D9-F5F2-0835CFDA5CD2}"/>
              </a:ext>
            </a:extLst>
          </p:cNvPr>
          <p:cNvSpPr txBox="1"/>
          <p:nvPr/>
        </p:nvSpPr>
        <p:spPr>
          <a:xfrm>
            <a:off x="5502605" y="9504484"/>
            <a:ext cx="1883858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 algn="r" rtl="1">
              <a:spcAft>
                <a:spcPts val="200"/>
              </a:spcAft>
            </a:pPr>
            <a:r>
              <a:rPr lang="ar-EG" sz="1800">
                <a:latin typeface="Sakkal Majalla" panose="02000000000000000000" pitchFamily="2" charset="-78"/>
                <a:cs typeface="Sakkal Majalla" panose="02000000000000000000" pitchFamily="2" charset="-78"/>
              </a:rPr>
              <a:t>مايكل ب. شونفيلد</a:t>
            </a:r>
            <a:endParaRPr lang="en-US" sz="18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Aft>
                <a:spcPts val="200"/>
              </a:spcAft>
            </a:pPr>
            <a:r>
              <a:rPr lang="ar-EG" sz="1200" b="0">
                <a:latin typeface="Sakkal Majalla" panose="02000000000000000000" pitchFamily="2" charset="-78"/>
                <a:cs typeface="Sakkal Majalla" panose="02000000000000000000" pitchFamily="2" charset="-78"/>
              </a:rPr>
              <a:t>المؤسس والشريك الإداري</a:t>
            </a:r>
            <a:endParaRPr lang="en-US" sz="1200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2" name="Straight Connector 261">
            <a:extLst>
              <a:ext uri="{FF2B5EF4-FFF2-40B4-BE49-F238E27FC236}">
                <a16:creationId xmlns:a16="http://schemas.microsoft.com/office/drawing/2014/main" id="{301674B2-8A5F-79AF-D639-C32D586743C4}"/>
              </a:ext>
            </a:extLst>
          </p:cNvPr>
          <p:cNvSpPr/>
          <p:nvPr/>
        </p:nvSpPr>
        <p:spPr>
          <a:xfrm>
            <a:off x="3882506" y="9343996"/>
            <a:ext cx="0" cy="685179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1" name="Picture 11" descr="Picture 11">
            <a:extLst>
              <a:ext uri="{FF2B5EF4-FFF2-40B4-BE49-F238E27FC236}">
                <a16:creationId xmlns:a16="http://schemas.microsoft.com/office/drawing/2014/main" id="{394FA70A-266B-D7B8-4A78-9A72989B38F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951" y="8797274"/>
            <a:ext cx="1480182" cy="125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图片 3" descr="图片 3">
            <a:extLst>
              <a:ext uri="{FF2B5EF4-FFF2-40B4-BE49-F238E27FC236}">
                <a16:creationId xmlns:a16="http://schemas.microsoft.com/office/drawing/2014/main" id="{7A481AC5-4429-14D7-803F-DB00BE498C9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82636" y="8711502"/>
            <a:ext cx="1271190" cy="133993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Rectangle 297">
            <a:extLst>
              <a:ext uri="{FF2B5EF4-FFF2-40B4-BE49-F238E27FC236}">
                <a16:creationId xmlns:a16="http://schemas.microsoft.com/office/drawing/2014/main" id="{83A3F818-E926-DEE4-F138-F169E7A872F0}"/>
              </a:ext>
            </a:extLst>
          </p:cNvPr>
          <p:cNvSpPr/>
          <p:nvPr/>
        </p:nvSpPr>
        <p:spPr>
          <a:xfrm>
            <a:off x="5212617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A3356491-26C8-D878-8D2D-C879CA70FB04}"/>
              </a:ext>
            </a:extLst>
          </p:cNvPr>
          <p:cNvSpPr/>
          <p:nvPr/>
        </p:nvSpPr>
        <p:spPr>
          <a:xfrm>
            <a:off x="5212617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AF7119BA-54D5-FC20-A6C2-52E95DBE3891}"/>
              </a:ext>
            </a:extLst>
          </p:cNvPr>
          <p:cNvSpPr/>
          <p:nvPr/>
        </p:nvSpPr>
        <p:spPr>
          <a:xfrm>
            <a:off x="5212617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1A68A2D-47C3-FBB8-6B44-2E23C7DF3453}"/>
              </a:ext>
            </a:extLst>
          </p:cNvPr>
          <p:cNvSpPr/>
          <p:nvPr/>
        </p:nvSpPr>
        <p:spPr>
          <a:xfrm>
            <a:off x="5212617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FBF7049-A6AF-43A8-E297-2375C02E259E}"/>
              </a:ext>
            </a:extLst>
          </p:cNvPr>
          <p:cNvSpPr>
            <a:spLocks/>
          </p:cNvSpPr>
          <p:nvPr/>
        </p:nvSpPr>
        <p:spPr>
          <a:xfrm>
            <a:off x="5210174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فيو</a:t>
            </a:r>
          </a:p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ساراسوتا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6BA71C1-D458-781E-EE72-1F5604750A3A}"/>
              </a:ext>
            </a:extLst>
          </p:cNvPr>
          <p:cNvSpPr>
            <a:spLocks/>
          </p:cNvSpPr>
          <p:nvPr/>
        </p:nvSpPr>
        <p:spPr>
          <a:xfrm>
            <a:off x="5210174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روكي</a:t>
            </a:r>
          </a:p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ريفر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E6ABD7A-6A19-347E-5535-9853D314E6EF}"/>
              </a:ext>
            </a:extLst>
          </p:cNvPr>
          <p:cNvSpPr>
            <a:spLocks/>
          </p:cNvSpPr>
          <p:nvPr/>
        </p:nvSpPr>
        <p:spPr>
          <a:xfrm>
            <a:off x="5210174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سالتير</a:t>
            </a:r>
          </a:p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سان بيترسبرج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A2B5509-527F-8B67-B8F7-1B62917A4551}"/>
              </a:ext>
            </a:extLst>
          </p:cNvPr>
          <p:cNvSpPr>
            <a:spLocks/>
          </p:cNvSpPr>
          <p:nvPr/>
        </p:nvSpPr>
        <p:spPr>
          <a:xfrm>
            <a:off x="5210174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هيات فورت</a:t>
            </a:r>
          </a:p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لودرديل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4216E51D-B148-554B-886A-A14626FF9545}"/>
              </a:ext>
            </a:extLst>
          </p:cNvPr>
          <p:cNvSpPr/>
          <p:nvPr/>
        </p:nvSpPr>
        <p:spPr>
          <a:xfrm>
            <a:off x="2755403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20705FC4-3A55-39A8-4182-28F20CFF5EEB}"/>
              </a:ext>
            </a:extLst>
          </p:cNvPr>
          <p:cNvSpPr/>
          <p:nvPr/>
        </p:nvSpPr>
        <p:spPr>
          <a:xfrm>
            <a:off x="2755403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BB9E6A1-A1DE-91D0-FCE9-A8E85391A639}"/>
              </a:ext>
            </a:extLst>
          </p:cNvPr>
          <p:cNvSpPr/>
          <p:nvPr/>
        </p:nvSpPr>
        <p:spPr>
          <a:xfrm>
            <a:off x="2755403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61FF6CF-AFD4-A982-E84E-68F7671A2BBA}"/>
              </a:ext>
            </a:extLst>
          </p:cNvPr>
          <p:cNvSpPr/>
          <p:nvPr/>
        </p:nvSpPr>
        <p:spPr>
          <a:xfrm>
            <a:off x="2755403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B024C2C-5998-290D-88FF-2AE38AE4DE35}"/>
              </a:ext>
            </a:extLst>
          </p:cNvPr>
          <p:cNvSpPr>
            <a:spLocks/>
          </p:cNvSpPr>
          <p:nvPr/>
        </p:nvSpPr>
        <p:spPr>
          <a:xfrm>
            <a:off x="2752960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النادي المائي</a:t>
            </a:r>
          </a:p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نورث بالم بيتش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0C3D2EF-9250-6D28-5E9E-85688523DA32}"/>
              </a:ext>
            </a:extLst>
          </p:cNvPr>
          <p:cNvSpPr>
            <a:spLocks/>
          </p:cNvSpPr>
          <p:nvPr/>
        </p:nvSpPr>
        <p:spPr>
          <a:xfrm>
            <a:off x="2752960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توين ليكس</a:t>
            </a:r>
          </a:p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جورجيا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D439887-18D9-BDEE-06D4-1E0EFB9A4A8D}"/>
              </a:ext>
            </a:extLst>
          </p:cNvPr>
          <p:cNvSpPr>
            <a:spLocks/>
          </p:cNvSpPr>
          <p:nvPr/>
        </p:nvSpPr>
        <p:spPr>
          <a:xfrm>
            <a:off x="2752960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فندق هيات</a:t>
            </a:r>
          </a:p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بوكا راتون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29DAD23-A1A0-811E-7826-40320D9FA5C4}"/>
              </a:ext>
            </a:extLst>
          </p:cNvPr>
          <p:cNvSpPr>
            <a:spLocks/>
          </p:cNvSpPr>
          <p:nvPr/>
        </p:nvSpPr>
        <p:spPr>
          <a:xfrm>
            <a:off x="2752961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EG" sz="8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مارك ساراسوتا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5B0D0863-9A70-9B69-EE42-15BA954A41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t="13144" r="762" b="2137"/>
          <a:stretch>
            <a:fillRect/>
          </a:stretch>
        </p:blipFill>
        <p:spPr>
          <a:xfrm>
            <a:off x="3615832" y="5424444"/>
            <a:ext cx="1504523" cy="717615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AD86A6F7-3F41-E271-5F88-685846E25CB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4594" t="31922" r="4850" b="8541"/>
          <a:stretch>
            <a:fillRect/>
          </a:stretch>
        </p:blipFill>
        <p:spPr>
          <a:xfrm>
            <a:off x="3615832" y="6218703"/>
            <a:ext cx="1504524" cy="715099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FD0371F1-AD18-E592-201F-9A25CED6E5F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4763" t="19795" r="4857" b="20477"/>
          <a:stretch>
            <a:fillRect/>
          </a:stretch>
        </p:blipFill>
        <p:spPr>
          <a:xfrm>
            <a:off x="3615832" y="7012964"/>
            <a:ext cx="1504524" cy="715099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32114B5-61FD-EAF6-2A9E-DF3606F9AB0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881" r="2704" b="488"/>
          <a:stretch>
            <a:fillRect/>
          </a:stretch>
        </p:blipFill>
        <p:spPr>
          <a:xfrm>
            <a:off x="3615832" y="7807224"/>
            <a:ext cx="1504524" cy="717615"/>
          </a:xfrm>
          <a:prstGeom prst="rect">
            <a:avLst/>
          </a:prstGeom>
        </p:spPr>
      </p:pic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B0CAF55-A053-E0DF-AC36-3129FAE5E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25577"/>
              </p:ext>
            </p:extLst>
          </p:nvPr>
        </p:nvGraphicFramePr>
        <p:xfrm>
          <a:off x="105200" y="1419657"/>
          <a:ext cx="2459692" cy="413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925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  <a:gridCol w="1564767">
                  <a:extLst>
                    <a:ext uri="{9D8B030D-6E8A-4147-A177-3AD203B41FA5}">
                      <a16:colId xmlns:a16="http://schemas.microsoft.com/office/drawing/2014/main" val="2196240499"/>
                    </a:ext>
                  </a:extLst>
                </a:gridCol>
              </a:tblGrid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9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نظرة عامة على الشركة</a:t>
                      </a:r>
                      <a:endParaRPr kumimoji="0" lang="en-US" sz="9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8465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 rtl="1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سنة التأسيس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أكثر</a:t>
                      </a:r>
                      <a:r>
                        <a:rPr lang="ar-EG" sz="8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من 7 مليار دولار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إجمالي تكلفة تطوير المشروعات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0502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أكثر</a:t>
                      </a:r>
                      <a:r>
                        <a:rPr lang="ar-EG" sz="8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من 28,000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فرص</a:t>
                      </a:r>
                      <a:r>
                        <a:rPr lang="ar-EG" sz="8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عمل برنامج </a:t>
                      </a:r>
                      <a:r>
                        <a:rPr lang="en-US" sz="8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EB-5</a:t>
                      </a:r>
                      <a:r>
                        <a:rPr lang="ar-EG" sz="8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التي تم خلقها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510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ctr" defTabSz="70655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#</a:t>
                      </a:r>
                      <a:endParaRPr lang="en-US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0655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نظرة عامة على المحفظة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5129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ct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إجمالي المشروعات (35 صندوق استثماري عبر 24 تطويرًا عقاريًا)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992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قبل التشييد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1168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تحت الإنشاء</a:t>
                      </a:r>
                      <a:r>
                        <a:rPr lang="en-US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23742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مكتمل البناء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611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8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السجلّ التاريخي للمشروعات</a:t>
                      </a:r>
                      <a:endParaRPr lang="en-US" sz="800" b="1" baseline="300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8156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ctr" rtl="1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معدل الموافقة على نماذج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I-956F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4238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ctr" rtl="1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معدل الموافقة على التماسات </a:t>
                      </a:r>
                      <a:r>
                        <a:rPr lang="en-US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I-526E</a:t>
                      </a:r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لمكونات المشروعات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43893"/>
                  </a:ext>
                </a:extLst>
              </a:tr>
              <a:tr h="88467">
                <a:tc gridSpan="2">
                  <a:txBody>
                    <a:bodyPr/>
                    <a:lstStyle/>
                    <a:p>
                      <a:pPr marL="0" marR="0" lvl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9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السجلّ التاريخي للمركز الإقليمي</a:t>
                      </a:r>
                      <a:endParaRPr lang="en-US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62877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ctr" rtl="1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معدل</a:t>
                      </a:r>
                      <a:r>
                        <a:rPr lang="ar-EG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الموافقة على نموذج تعيين المركز الإقليمي </a:t>
                      </a:r>
                      <a:r>
                        <a:rPr lang="en-US" sz="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I-956F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3684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ct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نموذج الامتثال السنوي </a:t>
                      </a:r>
                      <a:r>
                        <a:rPr lang="en-US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I-956G</a:t>
                      </a:r>
                      <a:r>
                        <a:rPr lang="ar-EG" sz="8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الوضع الحالي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93220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9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السجلّ التاريخي للمستثمرين</a:t>
                      </a:r>
                      <a:endParaRPr kumimoji="0" lang="en-US" sz="9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8769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/>
                      <a:r>
                        <a:rPr lang="ar-EG" sz="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أكثر من 1,500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829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مستثمرو برنامج </a:t>
                      </a:r>
                      <a:r>
                        <a:rPr kumimoji="0" lang="en-US" sz="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EB-5</a:t>
                      </a:r>
                      <a:r>
                        <a:rPr kumimoji="0" lang="ar-EG" sz="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في مشروعات </a:t>
                      </a:r>
                      <a:r>
                        <a:rPr kumimoji="0" lang="en-US" sz="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EB5AN</a:t>
                      </a: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610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ctr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المستثمرون الذين استوفوا شرط خلق فرص العمل في وقت تقديم نموذج </a:t>
                      </a:r>
                      <a:r>
                        <a:rPr lang="en-US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I-829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6563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ctr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معدل الموافقة على النموذج </a:t>
                      </a:r>
                      <a:r>
                        <a:rPr lang="en-US" sz="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I-829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596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7FF7CB7-9D15-1944-A83E-039C237E847C}"/>
              </a:ext>
            </a:extLst>
          </p:cNvPr>
          <p:cNvSpPr txBox="1"/>
          <p:nvPr/>
        </p:nvSpPr>
        <p:spPr>
          <a:xfrm>
            <a:off x="2128315" y="1368967"/>
            <a:ext cx="553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أكثر من 550 موافقة على التماسات </a:t>
            </a:r>
            <a:r>
              <a: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I-526E</a:t>
            </a:r>
            <a:r>
              <a:rPr lang="ar-EG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الريفية والحضرية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">
            <a:extLst>
              <a:ext uri="{FF2B5EF4-FFF2-40B4-BE49-F238E27FC236}">
                <a16:creationId xmlns:a16="http://schemas.microsoft.com/office/drawing/2014/main" id="{C2ADAC02-999D-2861-AC94-0B3CE59AEA93}"/>
              </a:ext>
            </a:extLst>
          </p:cNvPr>
          <p:cNvSpPr/>
          <p:nvPr/>
        </p:nvSpPr>
        <p:spPr>
          <a:xfrm>
            <a:off x="4153674" y="5208344"/>
            <a:ext cx="3428516" cy="19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algn="r" defTabSz="1217100" rtl="1"/>
            <a:r>
              <a:rPr lang="ar-EG" sz="9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اختر مشروعات المركز الإقليمي الناجحة</a:t>
            </a:r>
            <a:endParaRPr lang="en-US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0D7A712C-A584-5FD0-8C17-005C8AE15C3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4500" t="27711" r="4307" b="12592"/>
          <a:stretch>
            <a:fillRect/>
          </a:stretch>
        </p:blipFill>
        <p:spPr>
          <a:xfrm>
            <a:off x="6077757" y="5424444"/>
            <a:ext cx="1504524" cy="715099"/>
          </a:xfrm>
          <a:prstGeom prst="rect">
            <a:avLst/>
          </a:prstGeom>
        </p:spPr>
      </p:pic>
      <p:pic>
        <p:nvPicPr>
          <p:cNvPr id="288" name="Picture 14">
            <a:extLst>
              <a:ext uri="{FF2B5EF4-FFF2-40B4-BE49-F238E27FC236}">
                <a16:creationId xmlns:a16="http://schemas.microsoft.com/office/drawing/2014/main" id="{DBDCB475-6ECA-CE63-FD11-496BD9D1B8E8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83" r="3901" b="23542"/>
          <a:stretch>
            <a:fillRect/>
          </a:stretch>
        </p:blipFill>
        <p:spPr bwMode="auto">
          <a:xfrm>
            <a:off x="6077758" y="7807224"/>
            <a:ext cx="1504524" cy="7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1114-141F-E63B-E8C3-60A571396C0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85" t="8540" r="730" b="20602"/>
          <a:stretch>
            <a:fillRect/>
          </a:stretch>
        </p:blipFill>
        <p:spPr>
          <a:xfrm>
            <a:off x="6077666" y="7012964"/>
            <a:ext cx="1504524" cy="717615"/>
          </a:xfrm>
          <a:prstGeom prst="rect">
            <a:avLst/>
          </a:prstGeom>
          <a:noFill/>
          <a:ln w="50800">
            <a:noFill/>
            <a:miter lim="800000"/>
          </a:ln>
        </p:spPr>
      </p:pic>
      <p:pic>
        <p:nvPicPr>
          <p:cNvPr id="15" name="Picture 14" descr="A house with a driveway and grass&#10;&#10;Description automatically generated">
            <a:extLst>
              <a:ext uri="{FF2B5EF4-FFF2-40B4-BE49-F238E27FC236}">
                <a16:creationId xmlns:a16="http://schemas.microsoft.com/office/drawing/2014/main" id="{EE9F6E47-D0B7-1185-072D-83670C5C593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9597" r="1365" b="8400"/>
          <a:stretch>
            <a:fillRect/>
          </a:stretch>
        </p:blipFill>
        <p:spPr bwMode="auto">
          <a:xfrm>
            <a:off x="6077666" y="6218703"/>
            <a:ext cx="1504524" cy="715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F856E64-DFB6-2288-36E4-09DEDA253654}"/>
              </a:ext>
            </a:extLst>
          </p:cNvPr>
          <p:cNvSpPr txBox="1"/>
          <p:nvPr/>
        </p:nvSpPr>
        <p:spPr>
          <a:xfrm rot="20831116">
            <a:off x="3841957" y="6398178"/>
            <a:ext cx="1023962" cy="334683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lvl="0" algn="r" defTabSz="457200" rtl="1" hangingPunct="0">
              <a:lnSpc>
                <a:spcPct val="90000"/>
              </a:lnSpc>
              <a:defRPr/>
            </a:pP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بموافقة إدارة خدمات المواطنة والهجرة الأمريكية على النماذج 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I-829</a:t>
            </a: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I-526</a:t>
            </a: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I-924</a:t>
            </a:r>
            <a:endParaRPr lang="en-US" sz="7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2EE45-03AB-1D5D-F755-DDE27CDCCB0E}"/>
              </a:ext>
            </a:extLst>
          </p:cNvPr>
          <p:cNvSpPr txBox="1"/>
          <p:nvPr/>
        </p:nvSpPr>
        <p:spPr>
          <a:xfrm rot="20831116">
            <a:off x="3841957" y="5613863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r" defTabSz="457200" rtl="1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بموافقة إدارة خدمات المواطنة والهجرة الأمريكية على النماذج </a:t>
            </a:r>
            <a:r>
              <a:rPr kumimoji="0" lang="en-US" sz="7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I-829</a:t>
            </a: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EG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</a:t>
            </a:r>
            <a:r>
              <a:rPr lang="en-US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I-526</a:t>
            </a:r>
            <a:r>
              <a:rPr lang="ar-EG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en-US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I-924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069784-E370-63D3-0DBC-90AB4938347A}"/>
              </a:ext>
            </a:extLst>
          </p:cNvPr>
          <p:cNvSpPr txBox="1"/>
          <p:nvPr/>
        </p:nvSpPr>
        <p:spPr>
          <a:xfrm rot="20831116">
            <a:off x="3785237" y="7969482"/>
            <a:ext cx="1118477" cy="332516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1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بموافقة إدارة خدمات المواطنة والهجرة الأمريكية على النماذج </a:t>
            </a:r>
            <a:r>
              <a:rPr lang="en-US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I-526E</a:t>
            </a:r>
            <a:r>
              <a:rPr lang="ar-EG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en-US" sz="700" b="1" kern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I-956F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0FF8E-5A72-41C7-1055-72571A788CD5}"/>
              </a:ext>
            </a:extLst>
          </p:cNvPr>
          <p:cNvSpPr txBox="1"/>
          <p:nvPr/>
        </p:nvSpPr>
        <p:spPr>
          <a:xfrm rot="20831116">
            <a:off x="6303311" y="7206594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lvl="0" algn="r" defTabSz="457200" rtl="1" hangingPunct="0">
              <a:lnSpc>
                <a:spcPct val="90000"/>
              </a:lnSpc>
              <a:defRPr/>
            </a:pP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بموافقة إدارة خدمات المواطنة والهجرة الأمريكية على النماذج 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I-829</a:t>
            </a: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I-526</a:t>
            </a: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I-924</a:t>
            </a:r>
            <a:endParaRPr lang="en-US" sz="7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8A9FE2-9361-2431-2FE8-4469962BC528}"/>
              </a:ext>
            </a:extLst>
          </p:cNvPr>
          <p:cNvSpPr txBox="1"/>
          <p:nvPr/>
        </p:nvSpPr>
        <p:spPr>
          <a:xfrm rot="20831116">
            <a:off x="6263836" y="6470719"/>
            <a:ext cx="1084194" cy="331566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lvl="0" algn="ctr" defTabSz="457200" rtl="1" hangingPunct="0">
              <a:lnSpc>
                <a:spcPct val="90000"/>
              </a:lnSpc>
              <a:defRPr/>
            </a:pP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بموافقة إدارة خدمات المواطنة والهجرة الأمريكية على النماذج 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I-526E</a:t>
            </a:r>
            <a:r>
              <a:rPr lang="ar-EG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I-956F</a:t>
            </a:r>
            <a:endParaRPr lang="en-US" sz="7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F961B0-372F-65B9-48B4-0EA000FF96FF}"/>
              </a:ext>
            </a:extLst>
          </p:cNvPr>
          <p:cNvGrpSpPr/>
          <p:nvPr/>
        </p:nvGrpSpPr>
        <p:grpSpPr>
          <a:xfrm rot="20820000">
            <a:off x="3839673" y="7088810"/>
            <a:ext cx="1003343" cy="534566"/>
            <a:chOff x="3837979" y="6307880"/>
            <a:chExt cx="1003343" cy="53456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50976-5284-1C60-E6FD-FC0A555DEE9F}"/>
                </a:ext>
              </a:extLst>
            </p:cNvPr>
            <p:cNvSpPr txBox="1"/>
            <p:nvPr/>
          </p:nvSpPr>
          <p:spPr>
            <a:xfrm>
              <a:off x="3837980" y="6307880"/>
              <a:ext cx="1003342" cy="279377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r" defTabSz="457200" rtl="1" hangingPunct="0">
                <a:lnSpc>
                  <a:spcPct val="90000"/>
                </a:lnSpc>
                <a:defRPr/>
              </a:pP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بموافقة إدارة خدمات المواطنة والهجرة الأمريكية على النماذج </a:t>
              </a:r>
              <a:r>
                <a:rPr lang="en-US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I-829</a:t>
              </a: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ar-EG" sz="700" b="1" kern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و</a:t>
              </a:r>
              <a:r>
                <a:rPr lang="en-US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I-924</a:t>
              </a:r>
              <a:endParaRPr lang="en-US" sz="7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238560-31BD-11A5-2569-62697F7D62A3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1" hangingPunct="0">
                <a:lnSpc>
                  <a:spcPct val="90000"/>
                </a:lnSpc>
                <a:defRPr/>
              </a:pPr>
              <a:r>
                <a:rPr lang="ar-EG" sz="700" b="1" kern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الاستثمار الأصلي تم سداده بالكامل</a:t>
              </a: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2B34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F8915-9F5D-56BF-8CBF-D5A91F9B29E3}"/>
              </a:ext>
            </a:extLst>
          </p:cNvPr>
          <p:cNvGrpSpPr/>
          <p:nvPr/>
        </p:nvGrpSpPr>
        <p:grpSpPr>
          <a:xfrm rot="20820000">
            <a:off x="6299157" y="7914344"/>
            <a:ext cx="1003342" cy="502370"/>
            <a:chOff x="3837979" y="6340076"/>
            <a:chExt cx="1003342" cy="50237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038CC1-3043-0DD7-205B-073EE8D5DAE1}"/>
                </a:ext>
              </a:extLst>
            </p:cNvPr>
            <p:cNvSpPr txBox="1"/>
            <p:nvPr/>
          </p:nvSpPr>
          <p:spPr>
            <a:xfrm>
              <a:off x="3837979" y="6340076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r" defTabSz="457200" rtl="1" hangingPunct="0">
                <a:lnSpc>
                  <a:spcPct val="90000"/>
                </a:lnSpc>
                <a:defRPr/>
              </a:pP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بموافقة إدارة خدمات المواطنة والهجرة الأمريكية على </a:t>
              </a: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النماذج </a:t>
              </a:r>
              <a:r>
                <a:rPr lang="en-US" sz="700" b="1" kern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I-526</a:t>
              </a:r>
              <a:r>
                <a:rPr lang="ar-EG" sz="700" b="1" kern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و</a:t>
              </a:r>
              <a:r>
                <a:rPr lang="en-US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I-924</a:t>
              </a:r>
              <a:endParaRPr lang="en-US" sz="7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7D6EE4-FC94-0BE3-B056-1EECB8A0119E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1" hangingPunct="0">
                <a:lnSpc>
                  <a:spcPct val="90000"/>
                </a:lnSpc>
                <a:defRPr/>
              </a:pPr>
              <a:r>
                <a:rPr lang="ar-EG" sz="700" b="1" kern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الاستثمار الأصلي تم سداده بالكامل</a:t>
              </a:r>
              <a:endParaRPr lang="en-US" sz="700" b="1" kern="0" dirty="0">
                <a:solidFill>
                  <a:srgbClr val="2B347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6E15E6-8C70-6BF9-AD64-6830D6F197FB}"/>
              </a:ext>
            </a:extLst>
          </p:cNvPr>
          <p:cNvGrpSpPr/>
          <p:nvPr/>
        </p:nvGrpSpPr>
        <p:grpSpPr>
          <a:xfrm rot="20820000">
            <a:off x="6273570" y="5480033"/>
            <a:ext cx="1018181" cy="599623"/>
            <a:chOff x="3823141" y="6242823"/>
            <a:chExt cx="1018181" cy="59962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28D7F8-D807-245C-CFC8-B4F2DAF5E765}"/>
                </a:ext>
              </a:extLst>
            </p:cNvPr>
            <p:cNvSpPr txBox="1"/>
            <p:nvPr/>
          </p:nvSpPr>
          <p:spPr>
            <a:xfrm>
              <a:off x="3823141" y="6242823"/>
              <a:ext cx="1018181" cy="344436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r" defTabSz="457200" rtl="1" hangingPunct="0">
                <a:lnSpc>
                  <a:spcPct val="90000"/>
                </a:lnSpc>
                <a:defRPr/>
              </a:pP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بموافقة إدارة خدمات المواطنة والهجرة الأمريكية على النماذج </a:t>
              </a:r>
              <a:r>
                <a:rPr lang="en-US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I-829</a:t>
              </a: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و</a:t>
              </a:r>
              <a:r>
                <a:rPr lang="en-US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I-526</a:t>
              </a:r>
              <a:r>
                <a:rPr lang="ar-EG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و</a:t>
              </a:r>
              <a:r>
                <a:rPr lang="en-US" sz="7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I-924</a:t>
              </a:r>
              <a:endParaRPr lang="en-US" sz="7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910138-969C-6719-5D9F-6F6070692201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hangingPunct="0">
                <a:lnSpc>
                  <a:spcPct val="90000"/>
                </a:lnSpc>
                <a:defRPr/>
              </a:pPr>
              <a:r>
                <a:rPr lang="ar-EG" sz="700" b="1" kern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الاستثمار الأصلي تم سداده بالكامل</a:t>
              </a:r>
              <a:endParaRPr lang="ar-EG" sz="700" b="1" kern="0" dirty="0">
                <a:solidFill>
                  <a:srgbClr val="2B347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615574A-F59D-235B-8869-785F3612D56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3887302"/>
              </p:ext>
            </p:extLst>
          </p:nvPr>
        </p:nvGraphicFramePr>
        <p:xfrm>
          <a:off x="517525" y="5945188"/>
          <a:ext cx="1717675" cy="17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35" name="Freeform 31">
            <a:extLst>
              <a:ext uri="{FF2B5EF4-FFF2-40B4-BE49-F238E27FC236}">
                <a16:creationId xmlns:a16="http://schemas.microsoft.com/office/drawing/2014/main" id="{5A5BC30B-F3A0-EA60-D1E4-8EEB35682976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454539" y="6160786"/>
            <a:ext cx="628650" cy="2841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60C027D-6F44-98CC-A8DD-9A271F4D9B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046" y="7972412"/>
            <a:ext cx="2505785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>
              <a:lnSpc>
                <a:spcPct val="95000"/>
              </a:lnSpc>
            </a:pPr>
            <a:r>
              <a:rPr lang="ar-EG" sz="1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يمثل </a:t>
            </a:r>
            <a:r>
              <a:rPr lang="ar-EG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مستثمرو</a:t>
            </a:r>
            <a:r>
              <a:rPr lang="en-US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EB5AN </a:t>
            </a:r>
            <a:r>
              <a:rPr lang="ar-EG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حوالي </a:t>
            </a:r>
            <a:r>
              <a:rPr lang="ar-EG" sz="1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من إجمالي موافقات المستثمرين الريفيين</a:t>
            </a:r>
            <a:endParaRPr lang="en-US" sz="1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80D7AF6-6C2F-9433-4DC1-B82FE5F0A7C4}"/>
              </a:ext>
            </a:extLst>
          </p:cNvPr>
          <p:cNvSpPr txBox="1"/>
          <p:nvPr/>
        </p:nvSpPr>
        <p:spPr>
          <a:xfrm>
            <a:off x="160867" y="8251757"/>
            <a:ext cx="226864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rIns="0">
            <a:spAutoFit/>
          </a:bodyPr>
          <a:lstStyle/>
          <a:p>
            <a:pPr algn="r" rtl="1"/>
            <a:r>
              <a:rPr lang="ar-EG" sz="700" i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المصدر</a:t>
            </a:r>
            <a:r>
              <a:rPr lang="ar-EG" sz="700" i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ar-EG" sz="700" i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التماسات</a:t>
            </a:r>
            <a:r>
              <a:rPr lang="en-US" sz="900" i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I-526E</a:t>
            </a:r>
            <a:r>
              <a:rPr lang="en-US" sz="700" i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ar-EG" sz="700" i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المعتمدة </a:t>
            </a:r>
            <a:r>
              <a:rPr lang="ar-EG" sz="700" i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من إدارة خدمات المواطنة والهجرة الأمريكية في عام 2024 من طلب الامتثال لقانون الرقابة والتنفيذ لعام ٢٠١٤، الصادر عن تحالف المستثمرين المهاجرين الأمريكيين، والمنشور في 16 مايو 2025</a:t>
            </a:r>
            <a:r>
              <a:rPr kumimoji="0" lang="en-US" sz="700" i="1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endParaRPr kumimoji="0" lang="en-US" sz="7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4840C43-CBD0-993A-EC1A-9F0C722E25D0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57851" y="6423025"/>
            <a:ext cx="1032002" cy="762000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0" rtlCol="0" anchor="ctr">
            <a:noAutofit/>
          </a:bodyPr>
          <a:lstStyle/>
          <a:p>
            <a:pPr algn="ctr" defTabSz="914400" latinLnBrk="1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altLang="en-US" sz="800" b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موافقات المشروعات الريفية للمستثمرين في عام 2024</a:t>
            </a:r>
            <a:endParaRPr kumimoji="0" lang="en-US" sz="800" b="1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D7B79E3-41AD-C3F3-499F-461AB232A211}"/>
              </a:ext>
            </a:extLst>
          </p:cNvPr>
          <p:cNvSpPr txBox="1"/>
          <p:nvPr/>
        </p:nvSpPr>
        <p:spPr>
          <a:xfrm>
            <a:off x="1814513" y="600868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EB5AN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F6B7630-B29A-07A1-C714-19374860C806}"/>
              </a:ext>
            </a:extLst>
          </p:cNvPr>
          <p:cNvSpPr txBox="1"/>
          <p:nvPr/>
        </p:nvSpPr>
        <p:spPr>
          <a:xfrm>
            <a:off x="1467972" y="619630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759CAA6-7C4B-59DD-E724-24B2A7D44E08}"/>
              </a:ext>
            </a:extLst>
          </p:cNvPr>
          <p:cNvSpPr txBox="1"/>
          <p:nvPr/>
        </p:nvSpPr>
        <p:spPr>
          <a:xfrm>
            <a:off x="814389" y="724693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F361E93-DBCF-A04A-D504-4539DF5B9B9E}"/>
              </a:ext>
            </a:extLst>
          </p:cNvPr>
          <p:cNvSpPr txBox="1"/>
          <p:nvPr/>
        </p:nvSpPr>
        <p:spPr>
          <a:xfrm>
            <a:off x="96840" y="7532872"/>
            <a:ext cx="1338262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>
              <a:lnSpc>
                <a:spcPct val="95000"/>
              </a:lnSpc>
            </a:pPr>
            <a:r>
              <a:rPr lang="ar-EG" sz="1000">
                <a:latin typeface="Arial" panose="020B0604020202020204" pitchFamily="34" charset="0"/>
                <a:cs typeface="Arial" panose="020B0604020202020204" pitchFamily="34" charset="0"/>
              </a:rPr>
              <a:t>أكثر من 500 مشغل مركز إقليمي آخر لبرنامج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EB-5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6" y="2370093"/>
            <a:ext cx="2373628" cy="25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1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5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1.60022790000000014743E+00&quot;&gt;&lt;m_msothmcolidx val=&quot;0&quot;/&gt;&lt;m_rgb r=&quot;FF&quot; g=&quot;CA&quot; b=&quot;D9&quot;/&gt;&lt;/elem&gt;&lt;elem m_fUsage=&quot;1.00477844009999994768E+00&quot;&gt;&lt;m_msothmcolidx val=&quot;0&quot;/&gt;&lt;m_rgb r=&quot;C4&quot; g=&quot;00&quot; b=&quot;36&quot;/&gt;&lt;/elem&gt;&lt;elem m_fUsage=&quot;1.00000000000000000000E+00&quot;&gt;&lt;m_msothmcolidx val=&quot;0&quot;/&gt;&lt;m_rgb r=&quot;87&quot; g=&quot;8E&quot; b=&quot;D2&quot;/&gt;&lt;/elem&gt;&lt;elem m_fUsage=&quot;9.00000000000000022204E-01&quot;&gt;&lt;m_msothmcolidx val=&quot;0&quot;/&gt;&lt;m_rgb r=&quot;00&quot; g=&quot;80&quot; b=&quot;00&quot;/&gt;&lt;/elem&gt;&lt;elem m_fUsage=&quot;8.17887699000000023553E-01&quot;&gt;&lt;m_msothmcolidx val=&quot;0&quot;/&gt;&lt;m_rgb r=&quot;FF&quot; g=&quot;BB&quot; b=&quot;CE&quot;/&gt;&lt;/elem&gt;&lt;elem m_fUsage=&quot;8.10000000000000053291E-01&quot;&gt;&lt;m_msothmcolidx val=&quot;0&quot;/&gt;&lt;m_rgb r=&quot;2C&quot; g=&quot;34&quot; b=&quot;7F&quot;/&gt;&lt;/elem&gt;&lt;elem m_fUsage=&quot;7.29000000000000092371E-01&quot;&gt;&lt;m_msothmcolidx val=&quot;0&quot;/&gt;&lt;m_rgb r=&quot;FF&quot; g=&quot;C1&quot; b=&quot;09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grQtvde9BUUQfRXRDC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m42HUTTP1lbgZxgdUV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U9tlKEoWl6kovtfxu_0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EuBpZXAbHdAHBLhr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zmFa9_spELBxCuwZdJ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23J9H9akf8beCiGT8a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Kowi8pmMrvMtyXftYa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tZhJt5TTFwNH9PJYMu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97gezb716PLomwWHPp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B5AN Master Template">
  <a:themeElements>
    <a:clrScheme name="Custom 2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B5AN Master Template">
  <a:themeElements>
    <a:clrScheme name="Custom 4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8BAFBE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Voith">
  <a:themeElements>
    <a:clrScheme name="1_Voit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5C5C5"/>
      </a:accent1>
      <a:accent2>
        <a:srgbClr val="788CC8"/>
      </a:accent2>
      <a:accent3>
        <a:srgbClr val="2D3987"/>
      </a:accent3>
      <a:accent4>
        <a:srgbClr val="4B4B4B"/>
      </a:accent4>
      <a:accent5>
        <a:srgbClr val="707070"/>
      </a:accent5>
      <a:accent6>
        <a:srgbClr val="0070C0"/>
      </a:accent6>
      <a:hlink>
        <a:srgbClr val="0000FF"/>
      </a:hlink>
      <a:folHlink>
        <a:srgbClr val="FF00FF"/>
      </a:folHlink>
    </a:clrScheme>
    <a:fontScheme name="1_Voit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Voit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81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9960</TotalTime>
  <Words>631</Words>
  <Application>Microsoft Office PowerPoint</Application>
  <PresentationFormat>Custom</PresentationFormat>
  <Paragraphs>99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Sakkal Majalla</vt:lpstr>
      <vt:lpstr>1_EB5AN Master Template</vt:lpstr>
      <vt:lpstr>EB5AN Master Template</vt:lpstr>
      <vt:lpstr>1_Voith</vt:lpstr>
      <vt:lpstr>think-cell Slide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MICHAEL</dc:creator>
  <cp:lastModifiedBy>El Naggar</cp:lastModifiedBy>
  <cp:revision>1063</cp:revision>
  <cp:lastPrinted>2015-10-20T02:21:30Z</cp:lastPrinted>
  <dcterms:created xsi:type="dcterms:W3CDTF">2014-04-11T02:56:31Z</dcterms:created>
  <dcterms:modified xsi:type="dcterms:W3CDTF">2025-08-25T10:13:12Z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</Properties>
</file>