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11.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56" r:id="rId1"/>
    <p:sldMasterId id="2147483661" r:id="rId2"/>
    <p:sldMasterId id="2147483667" r:id="rId3"/>
  </p:sldMasterIdLst>
  <p:notesMasterIdLst>
    <p:notesMasterId r:id="rId5"/>
  </p:notesMasterIdLst>
  <p:handoutMasterIdLst>
    <p:handoutMasterId r:id="rId6"/>
  </p:handoutMasterIdLst>
  <p:sldIdLst>
    <p:sldId id="1007" r:id="rId4"/>
  </p:sldIdLst>
  <p:sldSz cx="7772400" cy="10058400"/>
  <p:notesSz cx="6950075" cy="9236075"/>
  <p:custDataLst>
    <p:tags r:id="rId7"/>
  </p:custDataLst>
  <p:defaultTextStyle>
    <a:defPPr>
      <a:defRPr lang="en-US"/>
    </a:defPPr>
    <a:lvl1pPr marL="0" algn="l" defTabSz="965058" rtl="0" eaLnBrk="1" latinLnBrk="0" hangingPunct="1">
      <a:defRPr sz="1900" kern="1200">
        <a:solidFill>
          <a:schemeClr val="tx1"/>
        </a:solidFill>
        <a:latin typeface="+mn-lt"/>
        <a:ea typeface="+mn-ea"/>
        <a:cs typeface="+mn-cs"/>
      </a:defRPr>
    </a:lvl1pPr>
    <a:lvl2pPr marL="482529" algn="l" defTabSz="965058" rtl="0" eaLnBrk="1" latinLnBrk="0" hangingPunct="1">
      <a:defRPr sz="1900" kern="1200">
        <a:solidFill>
          <a:schemeClr val="tx1"/>
        </a:solidFill>
        <a:latin typeface="+mn-lt"/>
        <a:ea typeface="+mn-ea"/>
        <a:cs typeface="+mn-cs"/>
      </a:defRPr>
    </a:lvl2pPr>
    <a:lvl3pPr marL="965058" algn="l" defTabSz="965058" rtl="0" eaLnBrk="1" latinLnBrk="0" hangingPunct="1">
      <a:defRPr sz="1900" kern="1200">
        <a:solidFill>
          <a:schemeClr val="tx1"/>
        </a:solidFill>
        <a:latin typeface="+mn-lt"/>
        <a:ea typeface="+mn-ea"/>
        <a:cs typeface="+mn-cs"/>
      </a:defRPr>
    </a:lvl3pPr>
    <a:lvl4pPr marL="1447587" algn="l" defTabSz="965058" rtl="0" eaLnBrk="1" latinLnBrk="0" hangingPunct="1">
      <a:defRPr sz="1900" kern="1200">
        <a:solidFill>
          <a:schemeClr val="tx1"/>
        </a:solidFill>
        <a:latin typeface="+mn-lt"/>
        <a:ea typeface="+mn-ea"/>
        <a:cs typeface="+mn-cs"/>
      </a:defRPr>
    </a:lvl4pPr>
    <a:lvl5pPr marL="1930116" algn="l" defTabSz="965058" rtl="0" eaLnBrk="1" latinLnBrk="0" hangingPunct="1">
      <a:defRPr sz="1900" kern="1200">
        <a:solidFill>
          <a:schemeClr val="tx1"/>
        </a:solidFill>
        <a:latin typeface="+mn-lt"/>
        <a:ea typeface="+mn-ea"/>
        <a:cs typeface="+mn-cs"/>
      </a:defRPr>
    </a:lvl5pPr>
    <a:lvl6pPr marL="2412644" algn="l" defTabSz="965058" rtl="0" eaLnBrk="1" latinLnBrk="0" hangingPunct="1">
      <a:defRPr sz="1900" kern="1200">
        <a:solidFill>
          <a:schemeClr val="tx1"/>
        </a:solidFill>
        <a:latin typeface="+mn-lt"/>
        <a:ea typeface="+mn-ea"/>
        <a:cs typeface="+mn-cs"/>
      </a:defRPr>
    </a:lvl6pPr>
    <a:lvl7pPr marL="2895173" algn="l" defTabSz="965058" rtl="0" eaLnBrk="1" latinLnBrk="0" hangingPunct="1">
      <a:defRPr sz="1900" kern="1200">
        <a:solidFill>
          <a:schemeClr val="tx1"/>
        </a:solidFill>
        <a:latin typeface="+mn-lt"/>
        <a:ea typeface="+mn-ea"/>
        <a:cs typeface="+mn-cs"/>
      </a:defRPr>
    </a:lvl7pPr>
    <a:lvl8pPr marL="3377702" algn="l" defTabSz="965058" rtl="0" eaLnBrk="1" latinLnBrk="0" hangingPunct="1">
      <a:defRPr sz="1900" kern="1200">
        <a:solidFill>
          <a:schemeClr val="tx1"/>
        </a:solidFill>
        <a:latin typeface="+mn-lt"/>
        <a:ea typeface="+mn-ea"/>
        <a:cs typeface="+mn-cs"/>
      </a:defRPr>
    </a:lvl8pPr>
    <a:lvl9pPr marL="3860231" algn="l" defTabSz="965058"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96" userDrawn="1">
          <p15:clr>
            <a:srgbClr val="A4A3A4"/>
          </p15:clr>
        </p15:guide>
        <p15:guide id="2" pos="1" userDrawn="1">
          <p15:clr>
            <a:srgbClr val="A4A3A4"/>
          </p15:clr>
        </p15:guide>
        <p15:guide id="3" orient="horz" pos="142" userDrawn="1">
          <p15:clr>
            <a:srgbClr val="A4A3A4"/>
          </p15:clr>
        </p15:guide>
        <p15:guide id="4" pos="151" userDrawn="1">
          <p15:clr>
            <a:srgbClr val="A4A3A4"/>
          </p15:clr>
        </p15:guide>
        <p15:guide id="5" pos="89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28">
          <p15:clr>
            <a:srgbClr val="A4A3A4"/>
          </p15:clr>
        </p15:guide>
        <p15:guide id="4" pos="2208">
          <p15:clr>
            <a:srgbClr val="A4A3A4"/>
          </p15:clr>
        </p15:guide>
        <p15:guide id="5" orient="horz" pos="2861">
          <p15:clr>
            <a:srgbClr val="A4A3A4"/>
          </p15:clr>
        </p15:guide>
        <p15:guide id="6" orient="horz" pos="2909">
          <p15:clr>
            <a:srgbClr val="A4A3A4"/>
          </p15:clr>
        </p15:guide>
        <p15:guide id="7" pos="2141">
          <p15:clr>
            <a:srgbClr val="A4A3A4"/>
          </p15:clr>
        </p15:guide>
        <p15:guide id="8" pos="2189">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016D9A-54DC-DF5B-929C-90FB4D5FC85B}" name="Sanya Brown" initials="SB" userId="Sanya Brown" providerId="None"/>
  <p188:author id="{8F756C9B-B1C4-CFE7-613A-2573C5FD7D0D}" name="Jeremy Shackle" initials="JS" userId="0883a0b13fc8f3c0"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roofreadingServices.com" initials="U" lastIdx="10" clrIdx="0">
    <p:extLst>
      <p:ext uri="{19B8F6BF-5375-455C-9EA6-DF929625EA0E}">
        <p15:presenceInfo xmlns:p15="http://schemas.microsoft.com/office/powerpoint/2012/main" userId="ProofreadingServices.co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C2E6"/>
    <a:srgbClr val="2B347F"/>
    <a:srgbClr val="2D3987"/>
    <a:srgbClr val="525659"/>
    <a:srgbClr val="E4E8F4"/>
    <a:srgbClr val="0070C0"/>
    <a:srgbClr val="000000"/>
    <a:srgbClr val="003860"/>
    <a:srgbClr val="F1F2F3"/>
    <a:srgbClr val="E6E7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06" autoAdjust="0"/>
    <p:restoredTop sz="96357" autoAdjust="0"/>
  </p:normalViewPr>
  <p:slideViewPr>
    <p:cSldViewPr snapToGrid="0" snapToObjects="1">
      <p:cViewPr varScale="1">
        <p:scale>
          <a:sx n="73" d="100"/>
          <a:sy n="73" d="100"/>
        </p:scale>
        <p:origin x="3156" y="90"/>
      </p:cViewPr>
      <p:guideLst>
        <p:guide orient="horz" pos="1196"/>
        <p:guide pos="1"/>
        <p:guide orient="horz" pos="142"/>
        <p:guide pos="151"/>
        <p:guide pos="894"/>
      </p:guideLst>
    </p:cSldViewPr>
  </p:slideViewPr>
  <p:outlineViewPr>
    <p:cViewPr>
      <p:scale>
        <a:sx n="33" d="100"/>
        <a:sy n="33" d="100"/>
      </p:scale>
      <p:origin x="0" y="0"/>
    </p:cViewPr>
  </p:outlineViewPr>
  <p:notesTextViewPr>
    <p:cViewPr>
      <p:scale>
        <a:sx n="66" d="100"/>
        <a:sy n="66" d="100"/>
      </p:scale>
      <p:origin x="0" y="0"/>
    </p:cViewPr>
  </p:notesTextViewPr>
  <p:sorterViewPr>
    <p:cViewPr varScale="1">
      <p:scale>
        <a:sx n="1" d="1"/>
        <a:sy n="1" d="1"/>
      </p:scale>
      <p:origin x="0" y="0"/>
    </p:cViewPr>
  </p:sorterViewPr>
  <p:notesViewPr>
    <p:cSldViewPr snapToGrid="0" snapToObjects="1">
      <p:cViewPr varScale="1">
        <p:scale>
          <a:sx n="81" d="100"/>
          <a:sy n="81" d="100"/>
        </p:scale>
        <p:origin x="3876" y="108"/>
      </p:cViewPr>
      <p:guideLst>
        <p:guide orient="horz" pos="2880"/>
        <p:guide pos="2160"/>
        <p:guide orient="horz" pos="2928"/>
        <p:guide pos="2208"/>
        <p:guide orient="horz" pos="2861"/>
        <p:guide orient="horz" pos="2909"/>
        <p:guide pos="2141"/>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8/10/relationships/authors" Target="authors.xml"/><Relationship Id="rId3" Type="http://schemas.openxmlformats.org/officeDocument/2006/relationships/slideMaster" Target="slideMasters/slideMaster3.xml"/><Relationship Id="rId7" Type="http://schemas.openxmlformats.org/officeDocument/2006/relationships/tags" Target="tags/tag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heme" Target="theme/theme1.xml"/><Relationship Id="rId5" Type="http://schemas.openxmlformats.org/officeDocument/2006/relationships/notesMaster" Target="notesMasters/notesMaster1.xml"/><Relationship Id="rId1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1699" cy="461804"/>
          </a:xfrm>
          <a:prstGeom prst="rect">
            <a:avLst/>
          </a:prstGeom>
        </p:spPr>
        <p:txBody>
          <a:bodyPr vert="horz" lIns="92478" tIns="46239" rIns="92478" bIns="46239" rtlCol="0"/>
          <a:lstStyle>
            <a:lvl1pPr algn="l">
              <a:defRPr sz="1200"/>
            </a:lvl1pPr>
          </a:lstStyle>
          <a:p>
            <a:endParaRPr lang="en-US" dirty="0"/>
          </a:p>
        </p:txBody>
      </p:sp>
      <p:sp>
        <p:nvSpPr>
          <p:cNvPr id="3" name="Date Placeholder 2"/>
          <p:cNvSpPr>
            <a:spLocks noGrp="1"/>
          </p:cNvSpPr>
          <p:nvPr>
            <p:ph type="dt" sz="quarter" idx="1"/>
          </p:nvPr>
        </p:nvSpPr>
        <p:spPr>
          <a:xfrm>
            <a:off x="3936769" y="1"/>
            <a:ext cx="3011699" cy="461804"/>
          </a:xfrm>
          <a:prstGeom prst="rect">
            <a:avLst/>
          </a:prstGeom>
        </p:spPr>
        <p:txBody>
          <a:bodyPr vert="horz" lIns="92478" tIns="46239" rIns="92478" bIns="46239" rtlCol="0"/>
          <a:lstStyle>
            <a:lvl1pPr algn="r">
              <a:defRPr sz="1200"/>
            </a:lvl1pPr>
          </a:lstStyle>
          <a:p>
            <a:fld id="{5324B623-D5B1-4C15-839B-4C9DC49C1FCE}" type="datetimeFigureOut">
              <a:rPr lang="en-US" smtClean="0"/>
              <a:pPr/>
              <a:t>4/23/2024</a:t>
            </a:fld>
            <a:endParaRPr lang="en-US" dirty="0"/>
          </a:p>
        </p:txBody>
      </p:sp>
      <p:sp>
        <p:nvSpPr>
          <p:cNvPr id="4" name="Footer Placeholder 3"/>
          <p:cNvSpPr>
            <a:spLocks noGrp="1"/>
          </p:cNvSpPr>
          <p:nvPr>
            <p:ph type="ftr" sz="quarter" idx="2"/>
          </p:nvPr>
        </p:nvSpPr>
        <p:spPr>
          <a:xfrm>
            <a:off x="0" y="8772669"/>
            <a:ext cx="3011699" cy="461804"/>
          </a:xfrm>
          <a:prstGeom prst="rect">
            <a:avLst/>
          </a:prstGeom>
        </p:spPr>
        <p:txBody>
          <a:bodyPr vert="horz" lIns="92478" tIns="46239" rIns="92478" bIns="4623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9" y="8772669"/>
            <a:ext cx="3011699" cy="461804"/>
          </a:xfrm>
          <a:prstGeom prst="rect">
            <a:avLst/>
          </a:prstGeom>
        </p:spPr>
        <p:txBody>
          <a:bodyPr vert="horz" lIns="92478" tIns="46239" rIns="92478" bIns="46239" rtlCol="0" anchor="b"/>
          <a:lstStyle>
            <a:lvl1pPr algn="r">
              <a:defRPr sz="1200"/>
            </a:lvl1pPr>
          </a:lstStyle>
          <a:p>
            <a:fld id="{5AD7A600-0476-4F90-B467-B0C0B06FC3AC}" type="slidenum">
              <a:rPr lang="en-US" smtClean="0"/>
              <a:pPr/>
              <a:t>‹#›</a:t>
            </a:fld>
            <a:endParaRPr lang="en-US" dirty="0"/>
          </a:p>
        </p:txBody>
      </p:sp>
    </p:spTree>
    <p:extLst>
      <p:ext uri="{BB962C8B-B14F-4D97-AF65-F5344CB8AC3E}">
        <p14:creationId xmlns:p14="http://schemas.microsoft.com/office/powerpoint/2010/main" val="26195331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1699" cy="461804"/>
          </a:xfrm>
          <a:prstGeom prst="rect">
            <a:avLst/>
          </a:prstGeom>
        </p:spPr>
        <p:txBody>
          <a:bodyPr vert="horz" lIns="92478" tIns="46239" rIns="92478" bIns="46239" rtlCol="0"/>
          <a:lstStyle>
            <a:lvl1pPr algn="l">
              <a:defRPr sz="1200"/>
            </a:lvl1pPr>
          </a:lstStyle>
          <a:p>
            <a:endParaRPr lang="en-US" dirty="0"/>
          </a:p>
        </p:txBody>
      </p:sp>
      <p:sp>
        <p:nvSpPr>
          <p:cNvPr id="3" name="Date Placeholder 2"/>
          <p:cNvSpPr>
            <a:spLocks noGrp="1"/>
          </p:cNvSpPr>
          <p:nvPr>
            <p:ph type="dt" idx="1"/>
          </p:nvPr>
        </p:nvSpPr>
        <p:spPr>
          <a:xfrm>
            <a:off x="3936769" y="1"/>
            <a:ext cx="3011699" cy="461804"/>
          </a:xfrm>
          <a:prstGeom prst="rect">
            <a:avLst/>
          </a:prstGeom>
        </p:spPr>
        <p:txBody>
          <a:bodyPr vert="horz" lIns="92478" tIns="46239" rIns="92478" bIns="46239" rtlCol="0"/>
          <a:lstStyle>
            <a:lvl1pPr algn="r">
              <a:defRPr sz="1200"/>
            </a:lvl1pPr>
          </a:lstStyle>
          <a:p>
            <a:fld id="{7EBB82BF-AFFF-4DE8-8536-BF5960A967C5}" type="datetimeFigureOut">
              <a:rPr lang="en-US" smtClean="0"/>
              <a:pPr/>
              <a:t>4/23/2024</a:t>
            </a:fld>
            <a:endParaRPr lang="en-US" dirty="0"/>
          </a:p>
        </p:txBody>
      </p:sp>
      <p:sp>
        <p:nvSpPr>
          <p:cNvPr id="4" name="Slide Image Placeholder 3"/>
          <p:cNvSpPr>
            <a:spLocks noGrp="1" noRot="1" noChangeAspect="1"/>
          </p:cNvSpPr>
          <p:nvPr>
            <p:ph type="sldImg" idx="2"/>
          </p:nvPr>
        </p:nvSpPr>
        <p:spPr>
          <a:xfrm>
            <a:off x="2136775" y="692150"/>
            <a:ext cx="2676525" cy="3463925"/>
          </a:xfrm>
          <a:prstGeom prst="rect">
            <a:avLst/>
          </a:prstGeom>
          <a:noFill/>
          <a:ln w="12700">
            <a:solidFill>
              <a:prstClr val="black"/>
            </a:solidFill>
          </a:ln>
        </p:spPr>
        <p:txBody>
          <a:bodyPr vert="horz" lIns="92478" tIns="46239" rIns="92478" bIns="46239"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78" tIns="46239" rIns="92478" bIns="4623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1804"/>
          </a:xfrm>
          <a:prstGeom prst="rect">
            <a:avLst/>
          </a:prstGeom>
        </p:spPr>
        <p:txBody>
          <a:bodyPr vert="horz" lIns="92478" tIns="46239" rIns="92478" bIns="4623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9" y="8772669"/>
            <a:ext cx="3011699" cy="461804"/>
          </a:xfrm>
          <a:prstGeom prst="rect">
            <a:avLst/>
          </a:prstGeom>
        </p:spPr>
        <p:txBody>
          <a:bodyPr vert="horz" lIns="92478" tIns="46239" rIns="92478" bIns="46239" rtlCol="0" anchor="b"/>
          <a:lstStyle>
            <a:lvl1pPr algn="r">
              <a:defRPr sz="1200"/>
            </a:lvl1pPr>
          </a:lstStyle>
          <a:p>
            <a:fld id="{6F882E14-7B1B-4F59-9598-260F91090861}" type="slidenum">
              <a:rPr lang="en-US" smtClean="0"/>
              <a:pPr/>
              <a:t>‹#›</a:t>
            </a:fld>
            <a:endParaRPr lang="en-US" dirty="0"/>
          </a:p>
        </p:txBody>
      </p:sp>
    </p:spTree>
    <p:extLst>
      <p:ext uri="{BB962C8B-B14F-4D97-AF65-F5344CB8AC3E}">
        <p14:creationId xmlns:p14="http://schemas.microsoft.com/office/powerpoint/2010/main" val="1586511938"/>
      </p:ext>
    </p:extLst>
  </p:cSld>
  <p:clrMap bg1="lt1" tx1="dk1" bg2="lt2" tx2="dk2" accent1="accent1" accent2="accent2" accent3="accent3" accent4="accent4" accent5="accent5" accent6="accent6" hlink="hlink" folHlink="folHlink"/>
  <p:notesStyle>
    <a:lvl1pPr marL="0" algn="l" defTabSz="965058" rtl="0" eaLnBrk="1" latinLnBrk="0" hangingPunct="1">
      <a:defRPr sz="1266" kern="1200">
        <a:solidFill>
          <a:schemeClr val="tx1"/>
        </a:solidFill>
        <a:latin typeface="+mn-lt"/>
        <a:ea typeface="+mn-ea"/>
        <a:cs typeface="+mn-cs"/>
      </a:defRPr>
    </a:lvl1pPr>
    <a:lvl2pPr marL="482529" algn="l" defTabSz="965058" rtl="0" eaLnBrk="1" latinLnBrk="0" hangingPunct="1">
      <a:defRPr sz="1266" kern="1200">
        <a:solidFill>
          <a:schemeClr val="tx1"/>
        </a:solidFill>
        <a:latin typeface="+mn-lt"/>
        <a:ea typeface="+mn-ea"/>
        <a:cs typeface="+mn-cs"/>
      </a:defRPr>
    </a:lvl2pPr>
    <a:lvl3pPr marL="965058" algn="l" defTabSz="965058" rtl="0" eaLnBrk="1" latinLnBrk="0" hangingPunct="1">
      <a:defRPr sz="1266" kern="1200">
        <a:solidFill>
          <a:schemeClr val="tx1"/>
        </a:solidFill>
        <a:latin typeface="+mn-lt"/>
        <a:ea typeface="+mn-ea"/>
        <a:cs typeface="+mn-cs"/>
      </a:defRPr>
    </a:lvl3pPr>
    <a:lvl4pPr marL="1447587" algn="l" defTabSz="965058" rtl="0" eaLnBrk="1" latinLnBrk="0" hangingPunct="1">
      <a:defRPr sz="1266" kern="1200">
        <a:solidFill>
          <a:schemeClr val="tx1"/>
        </a:solidFill>
        <a:latin typeface="+mn-lt"/>
        <a:ea typeface="+mn-ea"/>
        <a:cs typeface="+mn-cs"/>
      </a:defRPr>
    </a:lvl4pPr>
    <a:lvl5pPr marL="1930116" algn="l" defTabSz="965058" rtl="0" eaLnBrk="1" latinLnBrk="0" hangingPunct="1">
      <a:defRPr sz="1266" kern="1200">
        <a:solidFill>
          <a:schemeClr val="tx1"/>
        </a:solidFill>
        <a:latin typeface="+mn-lt"/>
        <a:ea typeface="+mn-ea"/>
        <a:cs typeface="+mn-cs"/>
      </a:defRPr>
    </a:lvl5pPr>
    <a:lvl6pPr marL="2412644" algn="l" defTabSz="965058" rtl="0" eaLnBrk="1" latinLnBrk="0" hangingPunct="1">
      <a:defRPr sz="1266" kern="1200">
        <a:solidFill>
          <a:schemeClr val="tx1"/>
        </a:solidFill>
        <a:latin typeface="+mn-lt"/>
        <a:ea typeface="+mn-ea"/>
        <a:cs typeface="+mn-cs"/>
      </a:defRPr>
    </a:lvl6pPr>
    <a:lvl7pPr marL="2895173" algn="l" defTabSz="965058" rtl="0" eaLnBrk="1" latinLnBrk="0" hangingPunct="1">
      <a:defRPr sz="1266" kern="1200">
        <a:solidFill>
          <a:schemeClr val="tx1"/>
        </a:solidFill>
        <a:latin typeface="+mn-lt"/>
        <a:ea typeface="+mn-ea"/>
        <a:cs typeface="+mn-cs"/>
      </a:defRPr>
    </a:lvl7pPr>
    <a:lvl8pPr marL="3377702" algn="l" defTabSz="965058" rtl="0" eaLnBrk="1" latinLnBrk="0" hangingPunct="1">
      <a:defRPr sz="1266" kern="1200">
        <a:solidFill>
          <a:schemeClr val="tx1"/>
        </a:solidFill>
        <a:latin typeface="+mn-lt"/>
        <a:ea typeface="+mn-ea"/>
        <a:cs typeface="+mn-cs"/>
      </a:defRPr>
    </a:lvl8pPr>
    <a:lvl9pPr marL="3860231" algn="l" defTabSz="965058" rtl="0" eaLnBrk="1" latinLnBrk="0" hangingPunct="1">
      <a:defRPr sz="126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3.xml"/><Relationship Id="rId1" Type="http://schemas.openxmlformats.org/officeDocument/2006/relationships/tags" Target="../tags/tag10.xml"/><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149" descr="BCG_Logotype_Regular_rev"/>
          <p:cNvPicPr>
            <a:picLocks noChangeAspect="1" noChangeArrowheads="1"/>
          </p:cNvPicPr>
          <p:nvPr userDrawn="1"/>
        </p:nvPicPr>
        <p:blipFill>
          <a:blip r:embed="rId2" cstate="print"/>
          <a:srcRect/>
          <a:stretch>
            <a:fillRect/>
          </a:stretch>
        </p:blipFill>
        <p:spPr bwMode="auto">
          <a:xfrm>
            <a:off x="2194621" y="8554298"/>
            <a:ext cx="3381874" cy="370206"/>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ructure">
    <p:spTree>
      <p:nvGrpSpPr>
        <p:cNvPr id="1" name=""/>
        <p:cNvGrpSpPr/>
        <p:nvPr/>
      </p:nvGrpSpPr>
      <p:grpSpPr>
        <a:xfrm>
          <a:off x="0" y="0"/>
          <a:ext cx="0" cy="0"/>
          <a:chOff x="0" y="0"/>
          <a:chExt cx="0" cy="0"/>
        </a:xfrm>
      </p:grpSpPr>
      <p:sp>
        <p:nvSpPr>
          <p:cNvPr id="26" name="Slide Number"/>
          <p:cNvSpPr txBox="1">
            <a:spLocks noGrp="1"/>
          </p:cNvSpPr>
          <p:nvPr>
            <p:ph type="sldNum" sz="quarter" idx="2"/>
          </p:nvPr>
        </p:nvSpPr>
        <p:spPr>
          <a:xfrm>
            <a:off x="7577261" y="9664764"/>
            <a:ext cx="89768" cy="88358"/>
          </a:xfrm>
          <a:prstGeom prst="rect">
            <a:avLst/>
          </a:prstGeom>
        </p:spPr>
        <p:txBody>
          <a:bodyPr/>
          <a:lstStyle>
            <a:lvl1pPr>
              <a:defRPr/>
            </a:lvl1pPr>
          </a:lstStyle>
          <a:p>
            <a:fld id="{86CB4B4D-7CA3-9044-876B-883B54F8677D}" type="slidenum">
              <a:rPr lang="en-US" smtClean="0"/>
              <a:pPr/>
              <a:t>‹#›</a:t>
            </a:fld>
            <a:endParaRPr lang="en-US" dirty="0"/>
          </a:p>
        </p:txBody>
      </p:sp>
      <p:sp>
        <p:nvSpPr>
          <p:cNvPr id="27" name="Body Level One…"/>
          <p:cNvSpPr txBox="1">
            <a:spLocks noGrp="1"/>
          </p:cNvSpPr>
          <p:nvPr>
            <p:ph type="body" idx="1"/>
          </p:nvPr>
        </p:nvSpPr>
        <p:spPr>
          <a:xfrm>
            <a:off x="150711" y="2249407"/>
            <a:ext cx="7470980" cy="6685205"/>
          </a:xfrm>
          <a:prstGeom prst="rect">
            <a:avLst/>
          </a:prstGeom>
        </p:spPr>
        <p:txBody>
          <a:bodyPr>
            <a:normAutofit/>
          </a:bodyPr>
          <a:lstStyle>
            <a:lvl1pPr marL="229500" indent="-229500">
              <a:buSzPct val="100000"/>
              <a:buAutoNum type="arabicPeriod"/>
            </a:lvl1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8" name="Title Text"/>
          <p:cNvSpPr txBox="1">
            <a:spLocks noGrp="1"/>
          </p:cNvSpPr>
          <p:nvPr>
            <p:ph type="title"/>
          </p:nvPr>
        </p:nvSpPr>
        <p:spPr>
          <a:xfrm>
            <a:off x="150711" y="335502"/>
            <a:ext cx="7470980" cy="541688"/>
          </a:xfrm>
          <a:prstGeom prst="rect">
            <a:avLst/>
          </a:prstGeom>
        </p:spPr>
        <p:txBody>
          <a:bodyPr>
            <a:normAutofit/>
          </a:bodyPr>
          <a:lstStyle/>
          <a:p>
            <a:r>
              <a:t>Title Text</a:t>
            </a:r>
          </a:p>
        </p:txBody>
      </p:sp>
    </p:spTree>
    <p:extLst>
      <p:ext uri="{BB962C8B-B14F-4D97-AF65-F5344CB8AC3E}">
        <p14:creationId xmlns:p14="http://schemas.microsoft.com/office/powerpoint/2010/main" val="4144206561"/>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ext slide">
    <p:spTree>
      <p:nvGrpSpPr>
        <p:cNvPr id="1" name=""/>
        <p:cNvGrpSpPr/>
        <p:nvPr/>
      </p:nvGrpSpPr>
      <p:grpSpPr>
        <a:xfrm>
          <a:off x="0" y="0"/>
          <a:ext cx="0" cy="0"/>
          <a:chOff x="0" y="0"/>
          <a:chExt cx="0" cy="0"/>
        </a:xfrm>
      </p:grpSpPr>
      <p:sp>
        <p:nvSpPr>
          <p:cNvPr id="35" name="Slide Number"/>
          <p:cNvSpPr txBox="1">
            <a:spLocks noGrp="1"/>
          </p:cNvSpPr>
          <p:nvPr>
            <p:ph type="sldNum" sz="quarter" idx="2"/>
          </p:nvPr>
        </p:nvSpPr>
        <p:spPr>
          <a:xfrm>
            <a:off x="7577261" y="9664764"/>
            <a:ext cx="89768" cy="88358"/>
          </a:xfrm>
          <a:prstGeom prst="rect">
            <a:avLst/>
          </a:prstGeom>
        </p:spPr>
        <p:txBody>
          <a:bodyPr/>
          <a:lstStyle>
            <a:lvl1pPr>
              <a:defRPr/>
            </a:lvl1pPr>
          </a:lstStyle>
          <a:p>
            <a:fld id="{86CB4B4D-7CA3-9044-876B-883B54F8677D}" type="slidenum">
              <a:rPr lang="en-US" smtClean="0"/>
              <a:pPr/>
              <a:t>‹#›</a:t>
            </a:fld>
            <a:endParaRPr lang="en-US" dirty="0"/>
          </a:p>
        </p:txBody>
      </p:sp>
      <p:sp>
        <p:nvSpPr>
          <p:cNvPr id="36" name="Body Level One…"/>
          <p:cNvSpPr txBox="1">
            <a:spLocks noGrp="1"/>
          </p:cNvSpPr>
          <p:nvPr>
            <p:ph type="body" idx="1"/>
          </p:nvPr>
        </p:nvSpPr>
        <p:spPr>
          <a:xfrm>
            <a:off x="150711" y="1761029"/>
            <a:ext cx="7470980" cy="6685205"/>
          </a:xfrm>
          <a:prstGeom prst="rect">
            <a:avLst/>
          </a:prstGeom>
        </p:spPr>
        <p:txBody>
          <a:bodyPr>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7" name="Title Text"/>
          <p:cNvSpPr txBox="1">
            <a:spLocks noGrp="1"/>
          </p:cNvSpPr>
          <p:nvPr>
            <p:ph type="title"/>
          </p:nvPr>
        </p:nvSpPr>
        <p:spPr>
          <a:xfrm>
            <a:off x="150711" y="335502"/>
            <a:ext cx="7470980" cy="541688"/>
          </a:xfrm>
          <a:prstGeom prst="rect">
            <a:avLst/>
          </a:prstGeom>
        </p:spPr>
        <p:txBody>
          <a:bodyPr>
            <a:normAutofit/>
          </a:bodyPr>
          <a:lstStyle/>
          <a:p>
            <a:r>
              <a:t>Title Text</a:t>
            </a:r>
          </a:p>
        </p:txBody>
      </p:sp>
    </p:spTree>
    <p:extLst>
      <p:ext uri="{BB962C8B-B14F-4D97-AF65-F5344CB8AC3E}">
        <p14:creationId xmlns:p14="http://schemas.microsoft.com/office/powerpoint/2010/main" val="711540521"/>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Title Only">
    <p:spTree>
      <p:nvGrpSpPr>
        <p:cNvPr id="1" name=""/>
        <p:cNvGrpSpPr/>
        <p:nvPr/>
      </p:nvGrpSpPr>
      <p:grpSpPr>
        <a:xfrm>
          <a:off x="0" y="0"/>
          <a:ext cx="0" cy="0"/>
          <a:chOff x="0" y="0"/>
          <a:chExt cx="0" cy="0"/>
        </a:xfrm>
      </p:grpSpPr>
      <p:sp>
        <p:nvSpPr>
          <p:cNvPr id="59" name="Slide Number"/>
          <p:cNvSpPr txBox="1">
            <a:spLocks noGrp="1"/>
          </p:cNvSpPr>
          <p:nvPr>
            <p:ph type="sldNum" sz="quarter" idx="2"/>
          </p:nvPr>
        </p:nvSpPr>
        <p:spPr>
          <a:xfrm>
            <a:off x="7577261" y="9664764"/>
            <a:ext cx="89768" cy="88358"/>
          </a:xfrm>
          <a:prstGeom prst="rect">
            <a:avLst/>
          </a:prstGeom>
        </p:spPr>
        <p:txBody>
          <a:bodyPr/>
          <a:lstStyle>
            <a:lvl1pPr>
              <a:defRPr/>
            </a:lvl1pPr>
          </a:lstStyle>
          <a:p>
            <a:fld id="{86CB4B4D-7CA3-9044-876B-883B54F8677D}" type="slidenum">
              <a:rPr lang="en-US" smtClean="0"/>
              <a:pPr/>
              <a:t>‹#›</a:t>
            </a:fld>
            <a:endParaRPr lang="en-US" dirty="0"/>
          </a:p>
        </p:txBody>
      </p:sp>
      <p:sp>
        <p:nvSpPr>
          <p:cNvPr id="60" name="Rectangle 1"/>
          <p:cNvSpPr/>
          <p:nvPr/>
        </p:nvSpPr>
        <p:spPr>
          <a:xfrm>
            <a:off x="0" y="0"/>
            <a:ext cx="7772400" cy="10058400"/>
          </a:xfrm>
          <a:prstGeom prst="rect">
            <a:avLst/>
          </a:prstGeom>
          <a:solidFill>
            <a:schemeClr val="accent3"/>
          </a:solidFill>
          <a:ln w="12700">
            <a:miter lim="400000"/>
          </a:ln>
        </p:spPr>
        <p:txBody>
          <a:bodyPr lIns="29146" rIns="29146" anchor="ctr"/>
          <a:lstStyle/>
          <a:p>
            <a:pPr algn="ctr">
              <a:defRPr>
                <a:solidFill>
                  <a:srgbClr val="FFFFFF"/>
                </a:solidFill>
              </a:defRPr>
            </a:pPr>
            <a:endParaRPr sz="121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920289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1_Structure">
    <p:spTree>
      <p:nvGrpSpPr>
        <p:cNvPr id="1" name=""/>
        <p:cNvGrpSpPr/>
        <p:nvPr/>
      </p:nvGrpSpPr>
      <p:grpSpPr>
        <a:xfrm>
          <a:off x="0" y="0"/>
          <a:ext cx="0" cy="0"/>
          <a:chOff x="0" y="0"/>
          <a:chExt cx="0" cy="0"/>
        </a:xfrm>
      </p:grpSpPr>
      <p:sp>
        <p:nvSpPr>
          <p:cNvPr id="76" name="Slide Number"/>
          <p:cNvSpPr txBox="1">
            <a:spLocks noGrp="1"/>
          </p:cNvSpPr>
          <p:nvPr>
            <p:ph type="sldNum" sz="quarter" idx="2"/>
          </p:nvPr>
        </p:nvSpPr>
        <p:spPr>
          <a:xfrm>
            <a:off x="7577261" y="9664764"/>
            <a:ext cx="89768" cy="88358"/>
          </a:xfrm>
          <a:prstGeom prst="rect">
            <a:avLst/>
          </a:prstGeom>
        </p:spPr>
        <p:txBody>
          <a:bodyPr/>
          <a:lstStyle>
            <a:lvl1pPr>
              <a:defRPr/>
            </a:lvl1pPr>
          </a:lstStyle>
          <a:p>
            <a:fld id="{86CB4B4D-7CA3-9044-876B-883B54F8677D}" type="slidenum">
              <a:rPr lang="en-US" smtClean="0"/>
              <a:pPr/>
              <a:t>‹#›</a:t>
            </a:fld>
            <a:endParaRPr lang="en-US" dirty="0"/>
          </a:p>
        </p:txBody>
      </p:sp>
      <p:sp>
        <p:nvSpPr>
          <p:cNvPr id="77" name="Body Level One…"/>
          <p:cNvSpPr txBox="1">
            <a:spLocks noGrp="1"/>
          </p:cNvSpPr>
          <p:nvPr>
            <p:ph type="body" idx="1"/>
          </p:nvPr>
        </p:nvSpPr>
        <p:spPr>
          <a:xfrm>
            <a:off x="150711" y="2249407"/>
            <a:ext cx="7470980" cy="6685205"/>
          </a:xfrm>
          <a:prstGeom prst="rect">
            <a:avLst/>
          </a:prstGeom>
        </p:spPr>
        <p:txBody>
          <a:bodyPr>
            <a:normAutofit/>
          </a:bodyPr>
          <a:lstStyle>
            <a:lvl1pPr marL="229500" indent="-229500">
              <a:buSzPct val="100000"/>
              <a:buAutoNum type="arabicPeriod"/>
            </a:lvl1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78" name="Title Text"/>
          <p:cNvSpPr txBox="1">
            <a:spLocks noGrp="1"/>
          </p:cNvSpPr>
          <p:nvPr>
            <p:ph type="title"/>
          </p:nvPr>
        </p:nvSpPr>
        <p:spPr>
          <a:xfrm>
            <a:off x="150711" y="335502"/>
            <a:ext cx="7470980" cy="541688"/>
          </a:xfrm>
          <a:prstGeom prst="rect">
            <a:avLst/>
          </a:prstGeom>
        </p:spPr>
        <p:txBody>
          <a:bodyPr>
            <a:normAutofit/>
          </a:bodyPr>
          <a:lstStyle/>
          <a:p>
            <a:r>
              <a:t>Title Text</a:t>
            </a:r>
          </a:p>
        </p:txBody>
      </p:sp>
    </p:spTree>
    <p:extLst>
      <p:ext uri="{BB962C8B-B14F-4D97-AF65-F5344CB8AC3E}">
        <p14:creationId xmlns:p14="http://schemas.microsoft.com/office/powerpoint/2010/main" val="4176709312"/>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ext slide">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A3133674-5E05-B8FA-875B-3657D7BE0EE8}"/>
              </a:ext>
            </a:extLst>
          </p:cNvPr>
          <p:cNvGraphicFramePr>
            <a:graphicFrameLocks noChangeAspect="1"/>
          </p:cNvGraphicFramePr>
          <p:nvPr userDrawn="1">
            <p:custDataLst>
              <p:tags r:id="rId1"/>
            </p:custDataLst>
            <p:extLst>
              <p:ext uri="{D42A27DB-BD31-4B8C-83A1-F6EECF244321}">
                <p14:modId xmlns:p14="http://schemas.microsoft.com/office/powerpoint/2010/main" val="14620858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8" progId="TCLayout.ActiveDocument.1">
                  <p:embed/>
                </p:oleObj>
              </mc:Choice>
              <mc:Fallback>
                <p:oleObj name="think-cell Slide" r:id="rId3" imgW="306" imgH="308"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662828492"/>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2_Title Only">
    <p:spTree>
      <p:nvGrpSpPr>
        <p:cNvPr id="1" name=""/>
        <p:cNvGrpSpPr/>
        <p:nvPr/>
      </p:nvGrpSpPr>
      <p:grpSpPr>
        <a:xfrm>
          <a:off x="0" y="0"/>
          <a:ext cx="0" cy="0"/>
          <a:chOff x="0" y="0"/>
          <a:chExt cx="0" cy="0"/>
        </a:xfrm>
      </p:grpSpPr>
      <p:sp>
        <p:nvSpPr>
          <p:cNvPr id="102" name="Slide Number"/>
          <p:cNvSpPr txBox="1">
            <a:spLocks noGrp="1"/>
          </p:cNvSpPr>
          <p:nvPr>
            <p:ph type="sldNum" sz="quarter" idx="2"/>
          </p:nvPr>
        </p:nvSpPr>
        <p:spPr>
          <a:xfrm>
            <a:off x="7577261" y="9664764"/>
            <a:ext cx="89768" cy="88358"/>
          </a:xfrm>
          <a:prstGeom prst="rect">
            <a:avLst/>
          </a:prstGeom>
        </p:spPr>
        <p:txBody>
          <a:bodyPr/>
          <a:lstStyle>
            <a:lvl1pPr>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2841511813"/>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3_Title Only">
    <p:spTree>
      <p:nvGrpSpPr>
        <p:cNvPr id="1" name=""/>
        <p:cNvGrpSpPr/>
        <p:nvPr/>
      </p:nvGrpSpPr>
      <p:grpSpPr>
        <a:xfrm>
          <a:off x="0" y="0"/>
          <a:ext cx="0" cy="0"/>
          <a:chOff x="0" y="0"/>
          <a:chExt cx="0" cy="0"/>
        </a:xfrm>
      </p:grpSpPr>
      <p:sp>
        <p:nvSpPr>
          <p:cNvPr id="109" name="Slide Number"/>
          <p:cNvSpPr txBox="1">
            <a:spLocks noGrp="1"/>
          </p:cNvSpPr>
          <p:nvPr>
            <p:ph type="sldNum" sz="quarter" idx="2"/>
          </p:nvPr>
        </p:nvSpPr>
        <p:spPr>
          <a:xfrm>
            <a:off x="7577261" y="9664764"/>
            <a:ext cx="89768" cy="88358"/>
          </a:xfrm>
          <a:prstGeom prst="rect">
            <a:avLst/>
          </a:prstGeom>
        </p:spPr>
        <p:txBody>
          <a:bodyPr/>
          <a:lstStyle>
            <a:lvl1pPr>
              <a:defRPr/>
            </a:lvl1pPr>
          </a:lstStyle>
          <a:p>
            <a:fld id="{86CB4B4D-7CA3-9044-876B-883B54F8677D}" type="slidenum">
              <a:rPr lang="en-US" smtClean="0"/>
              <a:pPr/>
              <a:t>‹#›</a:t>
            </a:fld>
            <a:endParaRPr lang="en-US" dirty="0"/>
          </a:p>
        </p:txBody>
      </p:sp>
      <p:sp>
        <p:nvSpPr>
          <p:cNvPr id="110" name="Rectangle 1"/>
          <p:cNvSpPr/>
          <p:nvPr/>
        </p:nvSpPr>
        <p:spPr>
          <a:xfrm>
            <a:off x="0" y="0"/>
            <a:ext cx="7772400" cy="10058400"/>
          </a:xfrm>
          <a:prstGeom prst="rect">
            <a:avLst/>
          </a:prstGeom>
          <a:solidFill>
            <a:schemeClr val="accent3"/>
          </a:solidFill>
          <a:ln w="12700">
            <a:miter lim="400000"/>
          </a:ln>
        </p:spPr>
        <p:txBody>
          <a:bodyPr lIns="29146" rIns="29146" anchor="ctr"/>
          <a:lstStyle/>
          <a:p>
            <a:pPr algn="ctr">
              <a:defRPr>
                <a:solidFill>
                  <a:srgbClr val="FFFFFF"/>
                </a:solidFill>
              </a:defRPr>
            </a:pPr>
            <a:endParaRPr sz="121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542797"/>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
        <p:nvSpPr>
          <p:cNvPr id="2" name="PlaceHolder 1"/>
          <p:cNvSpPr>
            <a:spLocks noGrp="1"/>
          </p:cNvSpPr>
          <p:nvPr>
            <p:ph type="sldNum" idx="1"/>
          </p:nvPr>
        </p:nvSpPr>
        <p:spPr>
          <a:xfrm>
            <a:off x="7577261" y="9664764"/>
            <a:ext cx="89768" cy="88358"/>
          </a:xfrm>
          <a:prstGeom prst="rect">
            <a:avLst/>
          </a:prstGeom>
        </p:spPr>
        <p:txBody>
          <a:bodyPr/>
          <a:lstStyle>
            <a:lvl1pPr>
              <a:defRPr/>
            </a:lvl1pPr>
          </a:lstStyle>
          <a:p>
            <a:fld id="{53003A1E-176A-4C64-BC35-EEE2ABE67E84}" type="slidenum">
              <a:rPr lang="en-US" smtClean="0"/>
              <a:pPr/>
              <a:t>‹#›</a:t>
            </a:fld>
            <a:endParaRPr lang="en-US" dirty="0"/>
          </a:p>
        </p:txBody>
      </p:sp>
    </p:spTree>
    <p:extLst>
      <p:ext uri="{BB962C8B-B14F-4D97-AF65-F5344CB8AC3E}">
        <p14:creationId xmlns:p14="http://schemas.microsoft.com/office/powerpoint/2010/main" val="2362107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3"/>
          </p:nvPr>
        </p:nvSpPr>
        <p:spPr>
          <a:xfrm>
            <a:off x="370053" y="878820"/>
            <a:ext cx="7033922" cy="6768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149" descr="BCG_Logotype_Regular_rev"/>
          <p:cNvPicPr>
            <a:picLocks noChangeAspect="1" noChangeArrowheads="1"/>
          </p:cNvPicPr>
          <p:nvPr userDrawn="1"/>
        </p:nvPicPr>
        <p:blipFill>
          <a:blip r:embed="rId2" cstate="print"/>
          <a:srcRect/>
          <a:stretch>
            <a:fillRect/>
          </a:stretch>
        </p:blipFill>
        <p:spPr bwMode="auto">
          <a:xfrm>
            <a:off x="2194621" y="8554298"/>
            <a:ext cx="3381874" cy="370206"/>
          </a:xfrm>
          <a:prstGeom prst="rect">
            <a:avLst/>
          </a:prstGeom>
          <a:noFill/>
          <a:ln w="9525">
            <a:noFill/>
            <a:miter lim="800000"/>
            <a:headEnd/>
            <a:tailEnd/>
          </a:ln>
        </p:spPr>
      </p:pic>
    </p:spTree>
    <p:extLst>
      <p:ext uri="{BB962C8B-B14F-4D97-AF65-F5344CB8AC3E}">
        <p14:creationId xmlns:p14="http://schemas.microsoft.com/office/powerpoint/2010/main" val="2848920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Rectangle 3" hidden="1">
            <a:extLst>
              <a:ext uri="{FF2B5EF4-FFF2-40B4-BE49-F238E27FC236}">
                <a16:creationId xmlns:a16="http://schemas.microsoft.com/office/drawing/2014/main" id="{516E8CE7-E40C-4588-BFC4-873FB9F2E979}"/>
              </a:ext>
            </a:extLst>
          </p:cNvPr>
          <p:cNvSpPr/>
          <p:nvPr userDrawn="1">
            <p:custDataLst>
              <p:tags r:id="rId1"/>
            </p:custDataLst>
          </p:nvPr>
        </p:nvSpPr>
        <p:spPr>
          <a:xfrm>
            <a:off x="0" y="0"/>
            <a:ext cx="158750" cy="158750"/>
          </a:xfrm>
          <a:prstGeom prst="rect">
            <a:avLst/>
          </a:prstGeom>
          <a:solidFill>
            <a:schemeClr val="accent1"/>
          </a:solidFill>
          <a:ln w="952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1854" b="1" i="0" baseline="0" dirty="0">
              <a:solidFill>
                <a:schemeClr val="tx1"/>
              </a:solidFill>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a:xfrm>
            <a:off x="370053" y="279513"/>
            <a:ext cx="7033922" cy="377667"/>
          </a:xfrm>
        </p:spPr>
        <p:txBody>
          <a:bodyPr>
            <a:spAutoFit/>
          </a:bodyPr>
          <a:lstStyle/>
          <a:p>
            <a:r>
              <a:rPr lang="en-US"/>
              <a:t>Click to edit Master title style</a:t>
            </a:r>
          </a:p>
        </p:txBody>
      </p:sp>
      <p:sp>
        <p:nvSpPr>
          <p:cNvPr id="5" name="Text Placeholder 4"/>
          <p:cNvSpPr>
            <a:spLocks noGrp="1"/>
          </p:cNvSpPr>
          <p:nvPr>
            <p:ph type="body" sz="quarter" idx="13"/>
          </p:nvPr>
        </p:nvSpPr>
        <p:spPr>
          <a:xfrm>
            <a:off x="370053" y="2212320"/>
            <a:ext cx="7033922" cy="6768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6159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Rectangle 3" hidden="1">
            <a:extLst>
              <a:ext uri="{FF2B5EF4-FFF2-40B4-BE49-F238E27FC236}">
                <a16:creationId xmlns:a16="http://schemas.microsoft.com/office/drawing/2014/main" id="{8343F709-7989-47A7-BDF2-705B0AD36534}"/>
              </a:ext>
            </a:extLst>
          </p:cNvPr>
          <p:cNvSpPr/>
          <p:nvPr userDrawn="1">
            <p:custDataLst>
              <p:tags r:id="rId1"/>
            </p:custDataLst>
          </p:nvPr>
        </p:nvSpPr>
        <p:spPr>
          <a:xfrm>
            <a:off x="0" y="0"/>
            <a:ext cx="158750" cy="158750"/>
          </a:xfrm>
          <a:prstGeom prst="rect">
            <a:avLst/>
          </a:prstGeom>
          <a:solidFill>
            <a:schemeClr val="accent1"/>
          </a:solidFill>
          <a:ln w="952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1854" b="1" i="0" baseline="0" dirty="0">
              <a:solidFill>
                <a:schemeClr val="tx1"/>
              </a:solidFill>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a:xfrm>
            <a:off x="370053" y="279513"/>
            <a:ext cx="7033922" cy="377667"/>
          </a:xfrm>
        </p:spPr>
        <p:txBody>
          <a:bodyPr/>
          <a:lstStyle/>
          <a:p>
            <a:r>
              <a:rPr lang="en-US"/>
              <a:t>Click to edit Master title style</a:t>
            </a:r>
          </a:p>
        </p:txBody>
      </p:sp>
    </p:spTree>
    <p:extLst>
      <p:ext uri="{BB962C8B-B14F-4D97-AF65-F5344CB8AC3E}">
        <p14:creationId xmlns:p14="http://schemas.microsoft.com/office/powerpoint/2010/main" val="4192755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0887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Rectangle 3" hidden="1">
            <a:extLst>
              <a:ext uri="{FF2B5EF4-FFF2-40B4-BE49-F238E27FC236}">
                <a16:creationId xmlns:a16="http://schemas.microsoft.com/office/drawing/2014/main" id="{1B635B41-55C1-4BFB-9D06-4BDEA8A31967}"/>
              </a:ext>
            </a:extLst>
          </p:cNvPr>
          <p:cNvSpPr/>
          <p:nvPr userDrawn="1">
            <p:custDataLst>
              <p:tags r:id="rId1"/>
            </p:custDataLst>
          </p:nvPr>
        </p:nvSpPr>
        <p:spPr>
          <a:xfrm>
            <a:off x="0" y="0"/>
            <a:ext cx="158750" cy="158750"/>
          </a:xfrm>
          <a:prstGeom prst="rect">
            <a:avLst/>
          </a:prstGeom>
          <a:solidFill>
            <a:schemeClr val="accent1"/>
          </a:solidFill>
          <a:ln w="952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1854" b="1" i="0" baseline="0" dirty="0">
              <a:solidFill>
                <a:schemeClr val="tx1"/>
              </a:solidFill>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a:xfrm>
            <a:off x="370053" y="279513"/>
            <a:ext cx="7033922" cy="377667"/>
          </a:xfrm>
        </p:spPr>
        <p:txBody>
          <a:bodyPr/>
          <a:lstStyle/>
          <a:p>
            <a:r>
              <a:rPr lang="en-US"/>
              <a:t>Click to edit Master title style</a:t>
            </a:r>
          </a:p>
        </p:txBody>
      </p:sp>
    </p:spTree>
    <p:extLst>
      <p:ext uri="{BB962C8B-B14F-4D97-AF65-F5344CB8AC3E}">
        <p14:creationId xmlns:p14="http://schemas.microsoft.com/office/powerpoint/2010/main" val="3523838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5.xml"/><Relationship Id="rId3" Type="http://schemas.openxmlformats.org/officeDocument/2006/relationships/slideLayout" Target="../slideLayouts/slideLayout7.xml"/><Relationship Id="rId7" Type="http://schemas.openxmlformats.org/officeDocument/2006/relationships/tags" Target="../tags/tag4.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10" Type="http://schemas.openxmlformats.org/officeDocument/2006/relationships/image" Target="../media/image1.emf"/><Relationship Id="rId4" Type="http://schemas.openxmlformats.org/officeDocument/2006/relationships/slideLayout" Target="../slideLayouts/slideLayout8.xml"/><Relationship Id="rId9" Type="http://schemas.openxmlformats.org/officeDocument/2006/relationships/oleObject" Target="../embeddings/oleObject2.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3.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oleObject" Target="../embeddings/oleObject3.bin"/><Relationship Id="rId5" Type="http://schemas.openxmlformats.org/officeDocument/2006/relationships/slideLayout" Target="../slideLayouts/slideLayout14.xml"/><Relationship Id="rId10" Type="http://schemas.openxmlformats.org/officeDocument/2006/relationships/tags" Target="../tags/tag9.xml"/><Relationship Id="rId4" Type="http://schemas.openxmlformats.org/officeDocument/2006/relationships/slideLayout" Target="../slideLayouts/slideLayout13.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0197568E-EC8C-1FA4-A077-54E71D848079}"/>
              </a:ext>
            </a:extLst>
          </p:cNvPr>
          <p:cNvGraphicFramePr>
            <a:graphicFrameLocks noChangeAspect="1"/>
          </p:cNvGraphicFramePr>
          <p:nvPr userDrawn="1">
            <p:custDataLst>
              <p:tags r:id="rId6"/>
            </p:custDataLst>
            <p:extLst>
              <p:ext uri="{D42A27DB-BD31-4B8C-83A1-F6EECF244321}">
                <p14:modId xmlns:p14="http://schemas.microsoft.com/office/powerpoint/2010/main" val="38314374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306" imgH="308" progId="TCLayout.ActiveDocument.1">
                  <p:embed/>
                </p:oleObj>
              </mc:Choice>
              <mc:Fallback>
                <p:oleObj name="think-cell Slide" r:id="rId8" imgW="306" imgH="308" progId="TCLayout.ActiveDocument.1">
                  <p:embed/>
                  <p:pic>
                    <p:nvPicPr>
                      <p:cNvPr id="0" name=""/>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47748EA1-957B-48B6-ABA4-C24D50AB1528}"/>
              </a:ext>
            </a:extLst>
          </p:cNvPr>
          <p:cNvSpPr/>
          <p:nvPr userDrawn="1">
            <p:custDataLst>
              <p:tags r:id="rId7"/>
            </p:custDataLst>
          </p:nvPr>
        </p:nvSpPr>
        <p:spPr>
          <a:xfrm>
            <a:off x="0" y="1"/>
            <a:ext cx="128491" cy="232833"/>
          </a:xfrm>
          <a:prstGeom prst="rect">
            <a:avLst/>
          </a:prstGeom>
          <a:solidFill>
            <a:schemeClr val="accent1"/>
          </a:solidFill>
          <a:ln w="952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1854" b="1" i="0" baseline="0" dirty="0">
              <a:solidFill>
                <a:schemeClr val="tx1"/>
              </a:solidFill>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370053" y="279513"/>
            <a:ext cx="7033922" cy="377667"/>
          </a:xfrm>
          <a:prstGeom prst="rect">
            <a:avLst/>
          </a:prstGeom>
        </p:spPr>
        <p:txBody>
          <a:bodyPr vert="horz" lIns="0" tIns="45720" rIns="0" bIns="45720" rtlCol="0" anchor="t"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370053" y="878820"/>
            <a:ext cx="7033922" cy="676896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Lst>
  <p:hf hdr="0" ftr="0" dt="0"/>
  <p:txStyles>
    <p:titleStyle>
      <a:lvl1pPr algn="l" defTabSz="706557" rtl="0" eaLnBrk="1" latinLnBrk="0" hangingPunct="1">
        <a:spcBef>
          <a:spcPct val="0"/>
        </a:spcBef>
        <a:buNone/>
        <a:defRPr sz="1854" b="1" kern="1200">
          <a:solidFill>
            <a:srgbClr val="0070C0"/>
          </a:solidFill>
          <a:latin typeface="+mj-lt"/>
          <a:ea typeface="+mj-ea"/>
          <a:cs typeface="+mj-cs"/>
        </a:defRPr>
      </a:lvl1pPr>
    </p:titleStyle>
    <p:bodyStyle>
      <a:lvl1pPr marL="0" indent="0" algn="l" defTabSz="706557" rtl="0" eaLnBrk="1" latinLnBrk="0" hangingPunct="1">
        <a:spcBef>
          <a:spcPct val="20000"/>
        </a:spcBef>
        <a:buFontTx/>
        <a:buNone/>
        <a:defRPr sz="1236" b="1" i="0" kern="1200">
          <a:solidFill>
            <a:schemeClr val="tx1"/>
          </a:solidFill>
          <a:latin typeface="+mn-lt"/>
          <a:ea typeface="+mn-ea"/>
          <a:cs typeface="+mn-cs"/>
        </a:defRPr>
      </a:lvl1pPr>
      <a:lvl2pPr marL="353278" indent="-176639" algn="l" defTabSz="706557" rtl="0" eaLnBrk="1" latinLnBrk="0" hangingPunct="1">
        <a:spcBef>
          <a:spcPct val="20000"/>
        </a:spcBef>
        <a:buClr>
          <a:srgbClr val="0070C0"/>
        </a:buClr>
        <a:buFont typeface="Arial" pitchFamily="34" charset="0"/>
        <a:buChar char="•"/>
        <a:defRPr sz="1236" kern="1200">
          <a:solidFill>
            <a:schemeClr val="tx1"/>
          </a:solidFill>
          <a:latin typeface="+mn-lt"/>
          <a:ea typeface="+mn-ea"/>
          <a:cs typeface="+mn-cs"/>
        </a:defRPr>
      </a:lvl2pPr>
      <a:lvl3pPr marL="706557" indent="-176639" algn="l" defTabSz="706557" rtl="0" eaLnBrk="1" latinLnBrk="0" hangingPunct="1">
        <a:spcBef>
          <a:spcPct val="20000"/>
        </a:spcBef>
        <a:buClr>
          <a:srgbClr val="0070C0"/>
        </a:buClr>
        <a:buFont typeface="Arial" pitchFamily="34" charset="0"/>
        <a:buChar char="–"/>
        <a:defRPr sz="1236" kern="1200">
          <a:solidFill>
            <a:schemeClr val="tx1"/>
          </a:solidFill>
          <a:latin typeface="+mn-lt"/>
          <a:ea typeface="+mn-ea"/>
          <a:cs typeface="+mn-cs"/>
        </a:defRPr>
      </a:lvl3pPr>
      <a:lvl4pPr marL="1063516" indent="-180319" algn="l" defTabSz="706557" rtl="0" eaLnBrk="1" latinLnBrk="0" hangingPunct="1">
        <a:spcBef>
          <a:spcPct val="20000"/>
        </a:spcBef>
        <a:buClr>
          <a:srgbClr val="0070C0"/>
        </a:buClr>
        <a:buFont typeface="Arial" pitchFamily="34" charset="0"/>
        <a:buChar char="–"/>
        <a:defRPr sz="1236" kern="1200">
          <a:solidFill>
            <a:schemeClr val="tx1"/>
          </a:solidFill>
          <a:latin typeface="+mn-lt"/>
          <a:ea typeface="+mn-ea"/>
          <a:cs typeface="+mn-cs"/>
        </a:defRPr>
      </a:lvl4pPr>
      <a:lvl5pPr marL="1590980" indent="-177866" algn="l" defTabSz="706557" rtl="0" eaLnBrk="1" latinLnBrk="0" hangingPunct="1">
        <a:spcBef>
          <a:spcPct val="20000"/>
        </a:spcBef>
        <a:buClr>
          <a:srgbClr val="0070C0"/>
        </a:buClr>
        <a:buFont typeface="Arial" pitchFamily="34" charset="0"/>
        <a:buChar char="–"/>
        <a:defRPr sz="1236" kern="1200">
          <a:solidFill>
            <a:schemeClr val="tx1"/>
          </a:solidFill>
          <a:latin typeface="+mn-lt"/>
          <a:ea typeface="+mn-ea"/>
          <a:cs typeface="+mn-cs"/>
        </a:defRPr>
      </a:lvl5pPr>
      <a:lvl6pPr marL="1943031" indent="-176639" algn="l" defTabSz="706557" rtl="0" eaLnBrk="1" latinLnBrk="0" hangingPunct="1">
        <a:spcBef>
          <a:spcPct val="20000"/>
        </a:spcBef>
        <a:buFont typeface="Arial" pitchFamily="34" charset="0"/>
        <a:buChar char="•"/>
        <a:defRPr sz="1545" kern="1200">
          <a:solidFill>
            <a:schemeClr val="tx1"/>
          </a:solidFill>
          <a:latin typeface="+mn-lt"/>
          <a:ea typeface="+mn-ea"/>
          <a:cs typeface="+mn-cs"/>
        </a:defRPr>
      </a:lvl6pPr>
      <a:lvl7pPr marL="2296310" indent="-176639" algn="l" defTabSz="706557" rtl="0" eaLnBrk="1" latinLnBrk="0" hangingPunct="1">
        <a:spcBef>
          <a:spcPct val="20000"/>
        </a:spcBef>
        <a:buFont typeface="Arial" pitchFamily="34" charset="0"/>
        <a:buChar char="•"/>
        <a:defRPr sz="1545" kern="1200">
          <a:solidFill>
            <a:schemeClr val="tx1"/>
          </a:solidFill>
          <a:latin typeface="+mn-lt"/>
          <a:ea typeface="+mn-ea"/>
          <a:cs typeface="+mn-cs"/>
        </a:defRPr>
      </a:lvl7pPr>
      <a:lvl8pPr marL="2649588" indent="-176639" algn="l" defTabSz="706557" rtl="0" eaLnBrk="1" latinLnBrk="0" hangingPunct="1">
        <a:spcBef>
          <a:spcPct val="20000"/>
        </a:spcBef>
        <a:buFont typeface="Arial" pitchFamily="34" charset="0"/>
        <a:buChar char="•"/>
        <a:defRPr sz="1545" kern="1200">
          <a:solidFill>
            <a:schemeClr val="tx1"/>
          </a:solidFill>
          <a:latin typeface="+mn-lt"/>
          <a:ea typeface="+mn-ea"/>
          <a:cs typeface="+mn-cs"/>
        </a:defRPr>
      </a:lvl8pPr>
      <a:lvl9pPr marL="3002867" indent="-176639" algn="l" defTabSz="706557" rtl="0" eaLnBrk="1" latinLnBrk="0" hangingPunct="1">
        <a:spcBef>
          <a:spcPct val="20000"/>
        </a:spcBef>
        <a:buFont typeface="Arial" pitchFamily="34" charset="0"/>
        <a:buChar char="•"/>
        <a:defRPr sz="1545" kern="1200">
          <a:solidFill>
            <a:schemeClr val="tx1"/>
          </a:solidFill>
          <a:latin typeface="+mn-lt"/>
          <a:ea typeface="+mn-ea"/>
          <a:cs typeface="+mn-cs"/>
        </a:defRPr>
      </a:lvl9pPr>
    </p:bodyStyle>
    <p:otherStyle>
      <a:defPPr>
        <a:defRPr lang="en-US"/>
      </a:defPPr>
      <a:lvl1pPr marL="0" algn="l" defTabSz="706557" rtl="0" eaLnBrk="1" latinLnBrk="0" hangingPunct="1">
        <a:defRPr sz="1391" kern="1200">
          <a:solidFill>
            <a:schemeClr val="tx1"/>
          </a:solidFill>
          <a:latin typeface="+mn-lt"/>
          <a:ea typeface="+mn-ea"/>
          <a:cs typeface="+mn-cs"/>
        </a:defRPr>
      </a:lvl1pPr>
      <a:lvl2pPr marL="353278" algn="l" defTabSz="706557" rtl="0" eaLnBrk="1" latinLnBrk="0" hangingPunct="1">
        <a:defRPr sz="1391" kern="1200">
          <a:solidFill>
            <a:schemeClr val="tx1"/>
          </a:solidFill>
          <a:latin typeface="+mn-lt"/>
          <a:ea typeface="+mn-ea"/>
          <a:cs typeface="+mn-cs"/>
        </a:defRPr>
      </a:lvl2pPr>
      <a:lvl3pPr marL="706557" algn="l" defTabSz="706557" rtl="0" eaLnBrk="1" latinLnBrk="0" hangingPunct="1">
        <a:defRPr sz="1391" kern="1200">
          <a:solidFill>
            <a:schemeClr val="tx1"/>
          </a:solidFill>
          <a:latin typeface="+mn-lt"/>
          <a:ea typeface="+mn-ea"/>
          <a:cs typeface="+mn-cs"/>
        </a:defRPr>
      </a:lvl3pPr>
      <a:lvl4pPr marL="1059835" algn="l" defTabSz="706557" rtl="0" eaLnBrk="1" latinLnBrk="0" hangingPunct="1">
        <a:defRPr sz="1391" kern="1200">
          <a:solidFill>
            <a:schemeClr val="tx1"/>
          </a:solidFill>
          <a:latin typeface="+mn-lt"/>
          <a:ea typeface="+mn-ea"/>
          <a:cs typeface="+mn-cs"/>
        </a:defRPr>
      </a:lvl4pPr>
      <a:lvl5pPr marL="1413114" algn="l" defTabSz="706557" rtl="0" eaLnBrk="1" latinLnBrk="0" hangingPunct="1">
        <a:defRPr sz="1391" kern="1200">
          <a:solidFill>
            <a:schemeClr val="tx1"/>
          </a:solidFill>
          <a:latin typeface="+mn-lt"/>
          <a:ea typeface="+mn-ea"/>
          <a:cs typeface="+mn-cs"/>
        </a:defRPr>
      </a:lvl5pPr>
      <a:lvl6pPr marL="1766392" algn="l" defTabSz="706557" rtl="0" eaLnBrk="1" latinLnBrk="0" hangingPunct="1">
        <a:defRPr sz="1391" kern="1200">
          <a:solidFill>
            <a:schemeClr val="tx1"/>
          </a:solidFill>
          <a:latin typeface="+mn-lt"/>
          <a:ea typeface="+mn-ea"/>
          <a:cs typeface="+mn-cs"/>
        </a:defRPr>
      </a:lvl6pPr>
      <a:lvl7pPr marL="2119671" algn="l" defTabSz="706557" rtl="0" eaLnBrk="1" latinLnBrk="0" hangingPunct="1">
        <a:defRPr sz="1391" kern="1200">
          <a:solidFill>
            <a:schemeClr val="tx1"/>
          </a:solidFill>
          <a:latin typeface="+mn-lt"/>
          <a:ea typeface="+mn-ea"/>
          <a:cs typeface="+mn-cs"/>
        </a:defRPr>
      </a:lvl7pPr>
      <a:lvl8pPr marL="2472949" algn="l" defTabSz="706557" rtl="0" eaLnBrk="1" latinLnBrk="0" hangingPunct="1">
        <a:defRPr sz="1391" kern="1200">
          <a:solidFill>
            <a:schemeClr val="tx1"/>
          </a:solidFill>
          <a:latin typeface="+mn-lt"/>
          <a:ea typeface="+mn-ea"/>
          <a:cs typeface="+mn-cs"/>
        </a:defRPr>
      </a:lvl8pPr>
      <a:lvl9pPr marL="2826228" algn="l" defTabSz="706557" rtl="0" eaLnBrk="1" latinLnBrk="0" hangingPunct="1">
        <a:defRPr sz="139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18A1BCE-8E3B-65FE-4B02-3C065E5995B4}"/>
              </a:ext>
            </a:extLst>
          </p:cNvPr>
          <p:cNvGraphicFramePr>
            <a:graphicFrameLocks noChangeAspect="1"/>
          </p:cNvGraphicFramePr>
          <p:nvPr userDrawn="1">
            <p:custDataLst>
              <p:tags r:id="rId7"/>
            </p:custDataLst>
            <p:extLst>
              <p:ext uri="{D42A27DB-BD31-4B8C-83A1-F6EECF244321}">
                <p14:modId xmlns:p14="http://schemas.microsoft.com/office/powerpoint/2010/main" val="8132847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306" imgH="308" progId="TCLayout.ActiveDocument.1">
                  <p:embed/>
                </p:oleObj>
              </mc:Choice>
              <mc:Fallback>
                <p:oleObj name="think-cell Slide" r:id="rId9" imgW="306" imgH="308" progId="TCLayout.ActiveDocument.1">
                  <p:embed/>
                  <p:pic>
                    <p:nvPicPr>
                      <p:cNvPr id="0" name=""/>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1954780-D884-4147-BDBC-37DE1E6BE83C}"/>
              </a:ext>
            </a:extLst>
          </p:cNvPr>
          <p:cNvSpPr/>
          <p:nvPr userDrawn="1">
            <p:custDataLst>
              <p:tags r:id="rId8"/>
            </p:custDataLst>
          </p:nvPr>
        </p:nvSpPr>
        <p:spPr>
          <a:xfrm>
            <a:off x="0" y="1"/>
            <a:ext cx="128491" cy="232833"/>
          </a:xfrm>
          <a:prstGeom prst="rect">
            <a:avLst/>
          </a:prstGeom>
          <a:solidFill>
            <a:schemeClr val="accent1"/>
          </a:solidFill>
          <a:ln w="952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1854" b="1" i="0" baseline="0" dirty="0">
              <a:solidFill>
                <a:schemeClr val="tx1"/>
              </a:solidFill>
              <a:latin typeface="Arial" panose="020B0604020202020204" pitchFamily="34" charset="0"/>
              <a:ea typeface="+mj-ea"/>
              <a:cs typeface="+mj-cs"/>
              <a:sym typeface="Arial" panose="020B0604020202020204" pitchFamily="34" charset="0"/>
            </a:endParaRPr>
          </a:p>
        </p:txBody>
      </p:sp>
      <p:sp>
        <p:nvSpPr>
          <p:cNvPr id="11" name="Rectangle 10"/>
          <p:cNvSpPr/>
          <p:nvPr userDrawn="1"/>
        </p:nvSpPr>
        <p:spPr>
          <a:xfrm>
            <a:off x="0" y="9497321"/>
            <a:ext cx="7772400" cy="561081"/>
          </a:xfrm>
          <a:prstGeom prst="rect">
            <a:avLst/>
          </a:prstGeom>
          <a:solidFill>
            <a:srgbClr val="0070C0"/>
          </a:solidFill>
          <a:ln w="9525">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tIns="69545" bIns="69545" rtlCol="0" anchor="ctr" anchorCtr="0"/>
          <a:lstStyle/>
          <a:p>
            <a:pPr algn="ctr"/>
            <a:endParaRPr lang="en-US" sz="1082" dirty="0">
              <a:solidFill>
                <a:schemeClr val="bg1"/>
              </a:solidFill>
            </a:endParaRPr>
          </a:p>
        </p:txBody>
      </p:sp>
      <p:sp>
        <p:nvSpPr>
          <p:cNvPr id="2" name="Title Placeholder 1"/>
          <p:cNvSpPr>
            <a:spLocks noGrp="1"/>
          </p:cNvSpPr>
          <p:nvPr>
            <p:ph type="title"/>
          </p:nvPr>
        </p:nvSpPr>
        <p:spPr>
          <a:xfrm>
            <a:off x="370053" y="401413"/>
            <a:ext cx="7033922" cy="377667"/>
          </a:xfrm>
          <a:prstGeom prst="rect">
            <a:avLst/>
          </a:prstGeom>
        </p:spPr>
        <p:txBody>
          <a:bodyPr vert="horz" lIns="0" tIns="45720" rIns="0" bIns="45720" rtlCol="0" anchor="b" anchorCtr="0">
            <a:spAutoFit/>
          </a:bodyPr>
          <a:lstStyle/>
          <a:p>
            <a:r>
              <a:rPr lang="en-US" dirty="0"/>
              <a:t>Click to edit Master title style</a:t>
            </a:r>
          </a:p>
        </p:txBody>
      </p:sp>
      <p:sp>
        <p:nvSpPr>
          <p:cNvPr id="3" name="Text Placeholder 2"/>
          <p:cNvSpPr>
            <a:spLocks noGrp="1"/>
          </p:cNvSpPr>
          <p:nvPr>
            <p:ph type="body" idx="1"/>
          </p:nvPr>
        </p:nvSpPr>
        <p:spPr>
          <a:xfrm>
            <a:off x="370053" y="1049314"/>
            <a:ext cx="7033922" cy="676896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Line 78"/>
          <p:cNvSpPr>
            <a:spLocks noChangeShapeType="1"/>
          </p:cNvSpPr>
          <p:nvPr/>
        </p:nvSpPr>
        <p:spPr bwMode="auto">
          <a:xfrm flipH="1">
            <a:off x="0" y="887307"/>
            <a:ext cx="7771115" cy="0"/>
          </a:xfrm>
          <a:prstGeom prst="line">
            <a:avLst/>
          </a:prstGeom>
          <a:noFill/>
          <a:ln w="28575">
            <a:solidFill>
              <a:srgbClr val="0070C0"/>
            </a:solidFill>
            <a:round/>
            <a:headEnd/>
            <a:tailEnd/>
          </a:ln>
          <a:effectLst>
            <a:outerShdw dist="25400" dir="5400000" algn="ctr" rotWithShape="0">
              <a:schemeClr val="accent3"/>
            </a:outerShdw>
          </a:effectLst>
        </p:spPr>
        <p:txBody>
          <a:bodyPr/>
          <a:lstStyle/>
          <a:p>
            <a:pPr>
              <a:defRPr/>
            </a:pPr>
            <a:endParaRPr lang="en-US" sz="1468" dirty="0"/>
          </a:p>
        </p:txBody>
      </p:sp>
      <p:sp>
        <p:nvSpPr>
          <p:cNvPr id="10" name="TextBox 9"/>
          <p:cNvSpPr txBox="1"/>
          <p:nvPr/>
        </p:nvSpPr>
        <p:spPr>
          <a:xfrm>
            <a:off x="7237237" y="9684728"/>
            <a:ext cx="169653" cy="186267"/>
          </a:xfrm>
          <a:prstGeom prst="rect">
            <a:avLst/>
          </a:prstGeom>
          <a:noFill/>
          <a:ln/>
          <a:effectLst/>
        </p:spPr>
        <p:txBody>
          <a:bodyPr wrap="none" lIns="0" tIns="0" rIns="0" bIns="0" rtlCol="0">
            <a:noAutofit/>
          </a:bodyPr>
          <a:lstStyle/>
          <a:p>
            <a:pPr marL="0" marR="0" lvl="0" indent="0" algn="r" defTabSz="706557" rtl="0" eaLnBrk="1" fontAlgn="auto" latinLnBrk="0" hangingPunct="1">
              <a:lnSpc>
                <a:spcPct val="100000"/>
              </a:lnSpc>
              <a:spcBef>
                <a:spcPts val="0"/>
              </a:spcBef>
              <a:spcAft>
                <a:spcPts val="0"/>
              </a:spcAft>
              <a:buClrTx/>
              <a:buSzTx/>
              <a:buFontTx/>
              <a:buNone/>
              <a:tabLst/>
              <a:defRPr/>
            </a:pPr>
            <a:fld id="{8FDC6993-5875-43F1-AB5B-56FAFD3221C9}" type="slidenum">
              <a:rPr kumimoji="0" lang="en-US" sz="695" b="0" i="0" u="none" strike="noStrike" kern="1200" cap="none" spc="0" normalizeH="0" baseline="0" noProof="0" smtClean="0">
                <a:ln>
                  <a:noFill/>
                </a:ln>
                <a:solidFill>
                  <a:schemeClr val="bg1"/>
                </a:solidFill>
                <a:effectLst/>
                <a:uLnTx/>
                <a:uFillTx/>
                <a:latin typeface="+mn-lt"/>
                <a:ea typeface="+mn-ea"/>
                <a:cs typeface="+mn-cs"/>
              </a:rPr>
              <a:pPr marL="0" marR="0" lvl="0" indent="0" algn="r" defTabSz="706557" rtl="0" eaLnBrk="1" fontAlgn="auto" latinLnBrk="0" hangingPunct="1">
                <a:lnSpc>
                  <a:spcPct val="100000"/>
                </a:lnSpc>
                <a:spcBef>
                  <a:spcPts val="0"/>
                </a:spcBef>
                <a:spcAft>
                  <a:spcPts val="0"/>
                </a:spcAft>
                <a:buClrTx/>
                <a:buSzTx/>
                <a:buFontTx/>
                <a:buNone/>
                <a:tabLst/>
                <a:defRPr/>
              </a:pPr>
              <a:t>‹#›</a:t>
            </a:fld>
            <a:endParaRPr kumimoji="0" lang="en-US" sz="695" b="0" i="0" u="none" strike="noStrike" kern="1200" cap="none" spc="0" normalizeH="0" baseline="0" noProof="0" dirty="0">
              <a:ln>
                <a:noFill/>
              </a:ln>
              <a:solidFill>
                <a:schemeClr val="bg1"/>
              </a:solidFill>
              <a:effectLst/>
              <a:uLnTx/>
              <a:uFillTx/>
              <a:latin typeface="+mn-lt"/>
              <a:ea typeface="+mn-ea"/>
              <a:cs typeface="+mn-cs"/>
            </a:endParaRPr>
          </a:p>
          <a:p>
            <a:endParaRPr lang="en-US" sz="695" dirty="0">
              <a:solidFill>
                <a:schemeClr val="bg1"/>
              </a:solidFill>
              <a:latin typeface="Arial"/>
            </a:endParaRPr>
          </a:p>
        </p:txBody>
      </p:sp>
      <p:sp>
        <p:nvSpPr>
          <p:cNvPr id="8" name="Rectangle 7"/>
          <p:cNvSpPr/>
          <p:nvPr userDrawn="1"/>
        </p:nvSpPr>
        <p:spPr>
          <a:xfrm>
            <a:off x="2126892" y="9666292"/>
            <a:ext cx="4992861" cy="223138"/>
          </a:xfrm>
          <a:prstGeom prst="rect">
            <a:avLst/>
          </a:prstGeom>
        </p:spPr>
        <p:txBody>
          <a:bodyPr wrap="square">
            <a:spAutoFit/>
          </a:bodyPr>
          <a:lstStyle/>
          <a:p>
            <a:pPr algn="ctr"/>
            <a:r>
              <a:rPr lang="en-US" sz="850" b="0" dirty="0">
                <a:solidFill>
                  <a:schemeClr val="bg1"/>
                </a:solidFill>
              </a:rPr>
              <a:t>Copyright © 2011-2022</a:t>
            </a:r>
            <a:r>
              <a:rPr lang="en-US" sz="850" b="0" baseline="0" dirty="0">
                <a:solidFill>
                  <a:schemeClr val="bg1"/>
                </a:solidFill>
              </a:rPr>
              <a:t> </a:t>
            </a:r>
            <a:r>
              <a:rPr lang="en-US" sz="850" b="0" dirty="0">
                <a:solidFill>
                  <a:schemeClr val="bg1"/>
                </a:solidFill>
              </a:rPr>
              <a:t>EB5AN, LLC All Rights Reserved </a:t>
            </a:r>
          </a:p>
        </p:txBody>
      </p:sp>
      <p:sp>
        <p:nvSpPr>
          <p:cNvPr id="9" name="Rectangle 8"/>
          <p:cNvSpPr/>
          <p:nvPr userDrawn="1"/>
        </p:nvSpPr>
        <p:spPr>
          <a:xfrm>
            <a:off x="262122" y="9666292"/>
            <a:ext cx="1800493" cy="223138"/>
          </a:xfrm>
          <a:prstGeom prst="rect">
            <a:avLst/>
          </a:prstGeom>
        </p:spPr>
        <p:txBody>
          <a:bodyPr wrap="none">
            <a:spAutoFit/>
          </a:bodyPr>
          <a:lstStyle/>
          <a:p>
            <a:r>
              <a:rPr lang="en-US" sz="850" b="1" u="sng" dirty="0">
                <a:solidFill>
                  <a:schemeClr val="bg1"/>
                </a:solidFill>
              </a:rPr>
              <a:t>www.EB5AffiliateNetwork.com</a:t>
            </a:r>
            <a:r>
              <a:rPr lang="en-US" sz="850" b="1" u="sng" baseline="0" dirty="0">
                <a:solidFill>
                  <a:schemeClr val="bg1"/>
                </a:solidFill>
              </a:rPr>
              <a:t> </a:t>
            </a:r>
            <a:endParaRPr lang="en-US" sz="850" b="1" dirty="0">
              <a:solidFill>
                <a:schemeClr val="bg1"/>
              </a:solidFill>
            </a:endParaRPr>
          </a:p>
        </p:txBody>
      </p:sp>
    </p:spTree>
    <p:extLst>
      <p:ext uri="{BB962C8B-B14F-4D97-AF65-F5344CB8AC3E}">
        <p14:creationId xmlns:p14="http://schemas.microsoft.com/office/powerpoint/2010/main" val="95314343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hf hdr="0" ftr="0" dt="0"/>
  <p:txStyles>
    <p:titleStyle>
      <a:lvl1pPr algn="l" defTabSz="706557" rtl="0" eaLnBrk="1" latinLnBrk="0" hangingPunct="1">
        <a:spcBef>
          <a:spcPct val="0"/>
        </a:spcBef>
        <a:buNone/>
        <a:defRPr sz="1854" b="1" kern="1200">
          <a:solidFill>
            <a:srgbClr val="0070C0"/>
          </a:solidFill>
          <a:latin typeface="+mj-lt"/>
          <a:ea typeface="+mj-ea"/>
          <a:cs typeface="+mj-cs"/>
        </a:defRPr>
      </a:lvl1pPr>
    </p:titleStyle>
    <p:bodyStyle>
      <a:lvl1pPr marL="0" indent="0" algn="l" defTabSz="706557" rtl="0" eaLnBrk="1" latinLnBrk="0" hangingPunct="1">
        <a:spcBef>
          <a:spcPct val="20000"/>
        </a:spcBef>
        <a:buFontTx/>
        <a:buNone/>
        <a:defRPr sz="1236" b="1" i="0" kern="1200">
          <a:solidFill>
            <a:schemeClr val="tx1"/>
          </a:solidFill>
          <a:latin typeface="+mn-lt"/>
          <a:ea typeface="+mn-ea"/>
          <a:cs typeface="+mn-cs"/>
        </a:defRPr>
      </a:lvl1pPr>
      <a:lvl2pPr marL="353278" indent="-176639" algn="l" defTabSz="706557" rtl="0" eaLnBrk="1" latinLnBrk="0" hangingPunct="1">
        <a:spcBef>
          <a:spcPct val="20000"/>
        </a:spcBef>
        <a:buClr>
          <a:srgbClr val="0070C0"/>
        </a:buClr>
        <a:buFont typeface="Arial" pitchFamily="34" charset="0"/>
        <a:buChar char="•"/>
        <a:defRPr sz="1236" kern="1200">
          <a:solidFill>
            <a:schemeClr val="tx1"/>
          </a:solidFill>
          <a:latin typeface="+mn-lt"/>
          <a:ea typeface="+mn-ea"/>
          <a:cs typeface="+mn-cs"/>
        </a:defRPr>
      </a:lvl2pPr>
      <a:lvl3pPr marL="706557" indent="-176639" algn="l" defTabSz="706557" rtl="0" eaLnBrk="1" latinLnBrk="0" hangingPunct="1">
        <a:spcBef>
          <a:spcPct val="20000"/>
        </a:spcBef>
        <a:buClr>
          <a:srgbClr val="0070C0"/>
        </a:buClr>
        <a:buFont typeface="Arial" pitchFamily="34" charset="0"/>
        <a:buChar char="–"/>
        <a:defRPr sz="1236" kern="1200">
          <a:solidFill>
            <a:schemeClr val="tx1"/>
          </a:solidFill>
          <a:latin typeface="+mn-lt"/>
          <a:ea typeface="+mn-ea"/>
          <a:cs typeface="+mn-cs"/>
        </a:defRPr>
      </a:lvl3pPr>
      <a:lvl4pPr marL="1063516" indent="-180319" algn="l" defTabSz="706557" rtl="0" eaLnBrk="1" latinLnBrk="0" hangingPunct="1">
        <a:spcBef>
          <a:spcPct val="20000"/>
        </a:spcBef>
        <a:buClr>
          <a:srgbClr val="0070C0"/>
        </a:buClr>
        <a:buFont typeface="Arial" pitchFamily="34" charset="0"/>
        <a:buChar char="–"/>
        <a:defRPr sz="1236" kern="1200">
          <a:solidFill>
            <a:schemeClr val="tx1"/>
          </a:solidFill>
          <a:latin typeface="+mn-lt"/>
          <a:ea typeface="+mn-ea"/>
          <a:cs typeface="+mn-cs"/>
        </a:defRPr>
      </a:lvl4pPr>
      <a:lvl5pPr marL="1590980" indent="-177866" algn="l" defTabSz="706557" rtl="0" eaLnBrk="1" latinLnBrk="0" hangingPunct="1">
        <a:spcBef>
          <a:spcPct val="20000"/>
        </a:spcBef>
        <a:buClr>
          <a:srgbClr val="0070C0"/>
        </a:buClr>
        <a:buFont typeface="Arial" pitchFamily="34" charset="0"/>
        <a:buChar char="–"/>
        <a:defRPr sz="1236" kern="1200">
          <a:solidFill>
            <a:schemeClr val="tx1"/>
          </a:solidFill>
          <a:latin typeface="+mn-lt"/>
          <a:ea typeface="+mn-ea"/>
          <a:cs typeface="+mn-cs"/>
        </a:defRPr>
      </a:lvl5pPr>
      <a:lvl6pPr marL="1943031" indent="-176639" algn="l" defTabSz="706557" rtl="0" eaLnBrk="1" latinLnBrk="0" hangingPunct="1">
        <a:spcBef>
          <a:spcPct val="20000"/>
        </a:spcBef>
        <a:buFont typeface="Arial" pitchFamily="34" charset="0"/>
        <a:buChar char="•"/>
        <a:defRPr sz="1545" kern="1200">
          <a:solidFill>
            <a:schemeClr val="tx1"/>
          </a:solidFill>
          <a:latin typeface="+mn-lt"/>
          <a:ea typeface="+mn-ea"/>
          <a:cs typeface="+mn-cs"/>
        </a:defRPr>
      </a:lvl6pPr>
      <a:lvl7pPr marL="2296310" indent="-176639" algn="l" defTabSz="706557" rtl="0" eaLnBrk="1" latinLnBrk="0" hangingPunct="1">
        <a:spcBef>
          <a:spcPct val="20000"/>
        </a:spcBef>
        <a:buFont typeface="Arial" pitchFamily="34" charset="0"/>
        <a:buChar char="•"/>
        <a:defRPr sz="1545" kern="1200">
          <a:solidFill>
            <a:schemeClr val="tx1"/>
          </a:solidFill>
          <a:latin typeface="+mn-lt"/>
          <a:ea typeface="+mn-ea"/>
          <a:cs typeface="+mn-cs"/>
        </a:defRPr>
      </a:lvl7pPr>
      <a:lvl8pPr marL="2649588" indent="-176639" algn="l" defTabSz="706557" rtl="0" eaLnBrk="1" latinLnBrk="0" hangingPunct="1">
        <a:spcBef>
          <a:spcPct val="20000"/>
        </a:spcBef>
        <a:buFont typeface="Arial" pitchFamily="34" charset="0"/>
        <a:buChar char="•"/>
        <a:defRPr sz="1545" kern="1200">
          <a:solidFill>
            <a:schemeClr val="tx1"/>
          </a:solidFill>
          <a:latin typeface="+mn-lt"/>
          <a:ea typeface="+mn-ea"/>
          <a:cs typeface="+mn-cs"/>
        </a:defRPr>
      </a:lvl8pPr>
      <a:lvl9pPr marL="3002867" indent="-176639" algn="l" defTabSz="706557" rtl="0" eaLnBrk="1" latinLnBrk="0" hangingPunct="1">
        <a:spcBef>
          <a:spcPct val="20000"/>
        </a:spcBef>
        <a:buFont typeface="Arial" pitchFamily="34" charset="0"/>
        <a:buChar char="•"/>
        <a:defRPr sz="1545" kern="1200">
          <a:solidFill>
            <a:schemeClr val="tx1"/>
          </a:solidFill>
          <a:latin typeface="+mn-lt"/>
          <a:ea typeface="+mn-ea"/>
          <a:cs typeface="+mn-cs"/>
        </a:defRPr>
      </a:lvl9pPr>
    </p:bodyStyle>
    <p:otherStyle>
      <a:defPPr>
        <a:defRPr lang="en-US"/>
      </a:defPPr>
      <a:lvl1pPr marL="0" algn="l" defTabSz="706557" rtl="0" eaLnBrk="1" latinLnBrk="0" hangingPunct="1">
        <a:defRPr sz="1391" kern="1200">
          <a:solidFill>
            <a:schemeClr val="tx1"/>
          </a:solidFill>
          <a:latin typeface="+mn-lt"/>
          <a:ea typeface="+mn-ea"/>
          <a:cs typeface="+mn-cs"/>
        </a:defRPr>
      </a:lvl1pPr>
      <a:lvl2pPr marL="353278" algn="l" defTabSz="706557" rtl="0" eaLnBrk="1" latinLnBrk="0" hangingPunct="1">
        <a:defRPr sz="1391" kern="1200">
          <a:solidFill>
            <a:schemeClr val="tx1"/>
          </a:solidFill>
          <a:latin typeface="+mn-lt"/>
          <a:ea typeface="+mn-ea"/>
          <a:cs typeface="+mn-cs"/>
        </a:defRPr>
      </a:lvl2pPr>
      <a:lvl3pPr marL="706557" algn="l" defTabSz="706557" rtl="0" eaLnBrk="1" latinLnBrk="0" hangingPunct="1">
        <a:defRPr sz="1391" kern="1200">
          <a:solidFill>
            <a:schemeClr val="tx1"/>
          </a:solidFill>
          <a:latin typeface="+mn-lt"/>
          <a:ea typeface="+mn-ea"/>
          <a:cs typeface="+mn-cs"/>
        </a:defRPr>
      </a:lvl3pPr>
      <a:lvl4pPr marL="1059835" algn="l" defTabSz="706557" rtl="0" eaLnBrk="1" latinLnBrk="0" hangingPunct="1">
        <a:defRPr sz="1391" kern="1200">
          <a:solidFill>
            <a:schemeClr val="tx1"/>
          </a:solidFill>
          <a:latin typeface="+mn-lt"/>
          <a:ea typeface="+mn-ea"/>
          <a:cs typeface="+mn-cs"/>
        </a:defRPr>
      </a:lvl4pPr>
      <a:lvl5pPr marL="1413114" algn="l" defTabSz="706557" rtl="0" eaLnBrk="1" latinLnBrk="0" hangingPunct="1">
        <a:defRPr sz="1391" kern="1200">
          <a:solidFill>
            <a:schemeClr val="tx1"/>
          </a:solidFill>
          <a:latin typeface="+mn-lt"/>
          <a:ea typeface="+mn-ea"/>
          <a:cs typeface="+mn-cs"/>
        </a:defRPr>
      </a:lvl5pPr>
      <a:lvl6pPr marL="1766392" algn="l" defTabSz="706557" rtl="0" eaLnBrk="1" latinLnBrk="0" hangingPunct="1">
        <a:defRPr sz="1391" kern="1200">
          <a:solidFill>
            <a:schemeClr val="tx1"/>
          </a:solidFill>
          <a:latin typeface="+mn-lt"/>
          <a:ea typeface="+mn-ea"/>
          <a:cs typeface="+mn-cs"/>
        </a:defRPr>
      </a:lvl6pPr>
      <a:lvl7pPr marL="2119671" algn="l" defTabSz="706557" rtl="0" eaLnBrk="1" latinLnBrk="0" hangingPunct="1">
        <a:defRPr sz="1391" kern="1200">
          <a:solidFill>
            <a:schemeClr val="tx1"/>
          </a:solidFill>
          <a:latin typeface="+mn-lt"/>
          <a:ea typeface="+mn-ea"/>
          <a:cs typeface="+mn-cs"/>
        </a:defRPr>
      </a:lvl7pPr>
      <a:lvl8pPr marL="2472949" algn="l" defTabSz="706557" rtl="0" eaLnBrk="1" latinLnBrk="0" hangingPunct="1">
        <a:defRPr sz="1391" kern="1200">
          <a:solidFill>
            <a:schemeClr val="tx1"/>
          </a:solidFill>
          <a:latin typeface="+mn-lt"/>
          <a:ea typeface="+mn-ea"/>
          <a:cs typeface="+mn-cs"/>
        </a:defRPr>
      </a:lvl8pPr>
      <a:lvl9pPr marL="2826228" algn="l" defTabSz="706557" rtl="0" eaLnBrk="1" latinLnBrk="0" hangingPunct="1">
        <a:defRPr sz="139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DEC23F22-D27E-A97A-DA0B-46E907E50761}"/>
              </a:ext>
            </a:extLst>
          </p:cNvPr>
          <p:cNvGraphicFramePr>
            <a:graphicFrameLocks noChangeAspect="1"/>
          </p:cNvGraphicFramePr>
          <p:nvPr userDrawn="1">
            <p:custDataLst>
              <p:tags r:id="rId10"/>
            </p:custDataLst>
            <p:extLst>
              <p:ext uri="{D42A27DB-BD31-4B8C-83A1-F6EECF244321}">
                <p14:modId xmlns:p14="http://schemas.microsoft.com/office/powerpoint/2010/main" val="4282667433"/>
              </p:ext>
            </p:extLst>
          </p:nvPr>
        </p:nvGraphicFramePr>
        <p:xfrm>
          <a:off x="1013" y="2329"/>
          <a:ext cx="782" cy="2329"/>
        </p:xfrm>
        <a:graphic>
          <a:graphicData uri="http://schemas.openxmlformats.org/presentationml/2006/ole">
            <mc:AlternateContent xmlns:mc="http://schemas.openxmlformats.org/markup-compatibility/2006">
              <mc:Choice xmlns:v="urn:schemas-microsoft-com:vml" Requires="v">
                <p:oleObj name="think-cell Slide" r:id="rId11" imgW="7772400" imgH="10058400" progId="TCLayout.ActiveDocument.1">
                  <p:embed/>
                </p:oleObj>
              </mc:Choice>
              <mc:Fallback>
                <p:oleObj name="think-cell Slide" r:id="rId11" imgW="7772400" imgH="10058400" progId="TCLayout.ActiveDocument.1">
                  <p:embed/>
                  <p:pic>
                    <p:nvPicPr>
                      <p:cNvPr id="7" name="think-cell data - do not delete" hidden="1">
                        <a:extLst>
                          <a:ext uri="{FF2B5EF4-FFF2-40B4-BE49-F238E27FC236}">
                            <a16:creationId xmlns:a16="http://schemas.microsoft.com/office/drawing/2014/main" id="{DEC23F22-D27E-A97A-DA0B-46E907E50761}"/>
                          </a:ext>
                        </a:extLst>
                      </p:cNvPr>
                      <p:cNvPicPr/>
                      <p:nvPr/>
                    </p:nvPicPr>
                    <p:blipFill>
                      <a:blip r:embed="rId12"/>
                      <a:stretch>
                        <a:fillRect/>
                      </a:stretch>
                    </p:blipFill>
                    <p:spPr>
                      <a:xfrm>
                        <a:off x="1013" y="2329"/>
                        <a:ext cx="782" cy="2329"/>
                      </a:xfrm>
                      <a:prstGeom prst="rect">
                        <a:avLst/>
                      </a:prstGeom>
                    </p:spPr>
                  </p:pic>
                </p:oleObj>
              </mc:Fallback>
            </mc:AlternateContent>
          </a:graphicData>
        </a:graphic>
      </p:graphicFrame>
    </p:spTree>
    <p:extLst>
      <p:ext uri="{BB962C8B-B14F-4D97-AF65-F5344CB8AC3E}">
        <p14:creationId xmlns:p14="http://schemas.microsoft.com/office/powerpoint/2010/main" val="253697958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2" r:id="rId3"/>
    <p:sldLayoutId id="2147483673" r:id="rId4"/>
    <p:sldLayoutId id="2147483674" r:id="rId5"/>
    <p:sldLayoutId id="2147483675" r:id="rId6"/>
    <p:sldLayoutId id="2147483676" r:id="rId7"/>
    <p:sldLayoutId id="2147483677" r:id="rId8"/>
  </p:sldLayoutIdLst>
  <p:transition spd="med"/>
  <p:txStyles>
    <p:titleStyle>
      <a:lvl1pPr marL="0" marR="0" indent="0" algn="l" defTabSz="582930" rtl="0" latinLnBrk="0">
        <a:lnSpc>
          <a:spcPct val="100000"/>
        </a:lnSpc>
        <a:spcBef>
          <a:spcPts val="0"/>
        </a:spcBef>
        <a:spcAft>
          <a:spcPts val="0"/>
        </a:spcAft>
        <a:buClrTx/>
        <a:buSzTx/>
        <a:buFontTx/>
        <a:buNone/>
        <a:tabLst/>
        <a:defRPr sz="1530" b="1" i="0" u="none" strike="noStrike" cap="none" spc="0" baseline="0">
          <a:solidFill>
            <a:schemeClr val="accent3"/>
          </a:solidFill>
          <a:uFillTx/>
          <a:latin typeface="Arial"/>
          <a:ea typeface="Arial"/>
          <a:cs typeface="Arial"/>
          <a:sym typeface="Arial"/>
        </a:defRPr>
      </a:lvl1pPr>
      <a:lvl2pPr marL="0" marR="0" indent="0" algn="l" defTabSz="582930" rtl="0" latinLnBrk="0">
        <a:lnSpc>
          <a:spcPct val="100000"/>
        </a:lnSpc>
        <a:spcBef>
          <a:spcPts val="0"/>
        </a:spcBef>
        <a:spcAft>
          <a:spcPts val="0"/>
        </a:spcAft>
        <a:buClrTx/>
        <a:buSzTx/>
        <a:buFontTx/>
        <a:buNone/>
        <a:tabLst/>
        <a:defRPr sz="1530" b="1" i="0" u="none" strike="noStrike" cap="none" spc="0" baseline="0">
          <a:solidFill>
            <a:schemeClr val="accent3"/>
          </a:solidFill>
          <a:uFillTx/>
          <a:latin typeface="Arial"/>
          <a:ea typeface="Arial"/>
          <a:cs typeface="Arial"/>
          <a:sym typeface="Arial"/>
        </a:defRPr>
      </a:lvl2pPr>
      <a:lvl3pPr marL="0" marR="0" indent="0" algn="l" defTabSz="582930" rtl="0" latinLnBrk="0">
        <a:lnSpc>
          <a:spcPct val="100000"/>
        </a:lnSpc>
        <a:spcBef>
          <a:spcPts val="0"/>
        </a:spcBef>
        <a:spcAft>
          <a:spcPts val="0"/>
        </a:spcAft>
        <a:buClrTx/>
        <a:buSzTx/>
        <a:buFontTx/>
        <a:buNone/>
        <a:tabLst/>
        <a:defRPr sz="1530" b="1" i="0" u="none" strike="noStrike" cap="none" spc="0" baseline="0">
          <a:solidFill>
            <a:schemeClr val="accent3"/>
          </a:solidFill>
          <a:uFillTx/>
          <a:latin typeface="Arial"/>
          <a:ea typeface="Arial"/>
          <a:cs typeface="Arial"/>
          <a:sym typeface="Arial"/>
        </a:defRPr>
      </a:lvl3pPr>
      <a:lvl4pPr marL="0" marR="0" indent="0" algn="l" defTabSz="582930" rtl="0" latinLnBrk="0">
        <a:lnSpc>
          <a:spcPct val="100000"/>
        </a:lnSpc>
        <a:spcBef>
          <a:spcPts val="0"/>
        </a:spcBef>
        <a:spcAft>
          <a:spcPts val="0"/>
        </a:spcAft>
        <a:buClrTx/>
        <a:buSzTx/>
        <a:buFontTx/>
        <a:buNone/>
        <a:tabLst/>
        <a:defRPr sz="1530" b="1" i="0" u="none" strike="noStrike" cap="none" spc="0" baseline="0">
          <a:solidFill>
            <a:schemeClr val="accent3"/>
          </a:solidFill>
          <a:uFillTx/>
          <a:latin typeface="Arial"/>
          <a:ea typeface="Arial"/>
          <a:cs typeface="Arial"/>
          <a:sym typeface="Arial"/>
        </a:defRPr>
      </a:lvl4pPr>
      <a:lvl5pPr marL="0" marR="0" indent="0" algn="l" defTabSz="582930" rtl="0" latinLnBrk="0">
        <a:lnSpc>
          <a:spcPct val="100000"/>
        </a:lnSpc>
        <a:spcBef>
          <a:spcPts val="0"/>
        </a:spcBef>
        <a:spcAft>
          <a:spcPts val="0"/>
        </a:spcAft>
        <a:buClrTx/>
        <a:buSzTx/>
        <a:buFontTx/>
        <a:buNone/>
        <a:tabLst/>
        <a:defRPr sz="1530" b="1" i="0" u="none" strike="noStrike" cap="none" spc="0" baseline="0">
          <a:solidFill>
            <a:schemeClr val="accent3"/>
          </a:solidFill>
          <a:uFillTx/>
          <a:latin typeface="Arial"/>
          <a:ea typeface="Arial"/>
          <a:cs typeface="Arial"/>
          <a:sym typeface="Arial"/>
        </a:defRPr>
      </a:lvl5pPr>
      <a:lvl6pPr marL="0" marR="0" indent="0" algn="l" defTabSz="582930" rtl="0" latinLnBrk="0">
        <a:lnSpc>
          <a:spcPct val="100000"/>
        </a:lnSpc>
        <a:spcBef>
          <a:spcPts val="0"/>
        </a:spcBef>
        <a:spcAft>
          <a:spcPts val="0"/>
        </a:spcAft>
        <a:buClrTx/>
        <a:buSzTx/>
        <a:buFontTx/>
        <a:buNone/>
        <a:tabLst/>
        <a:defRPr sz="1530" b="1" i="0" u="none" strike="noStrike" cap="none" spc="0" baseline="0">
          <a:solidFill>
            <a:schemeClr val="accent3"/>
          </a:solidFill>
          <a:uFillTx/>
          <a:latin typeface="Arial"/>
          <a:ea typeface="Arial"/>
          <a:cs typeface="Arial"/>
          <a:sym typeface="Arial"/>
        </a:defRPr>
      </a:lvl6pPr>
      <a:lvl7pPr marL="0" marR="0" indent="0" algn="l" defTabSz="582930" rtl="0" latinLnBrk="0">
        <a:lnSpc>
          <a:spcPct val="100000"/>
        </a:lnSpc>
        <a:spcBef>
          <a:spcPts val="0"/>
        </a:spcBef>
        <a:spcAft>
          <a:spcPts val="0"/>
        </a:spcAft>
        <a:buClrTx/>
        <a:buSzTx/>
        <a:buFontTx/>
        <a:buNone/>
        <a:tabLst/>
        <a:defRPr sz="1530" b="1" i="0" u="none" strike="noStrike" cap="none" spc="0" baseline="0">
          <a:solidFill>
            <a:schemeClr val="accent3"/>
          </a:solidFill>
          <a:uFillTx/>
          <a:latin typeface="Arial"/>
          <a:ea typeface="Arial"/>
          <a:cs typeface="Arial"/>
          <a:sym typeface="Arial"/>
        </a:defRPr>
      </a:lvl7pPr>
      <a:lvl8pPr marL="0" marR="0" indent="0" algn="l" defTabSz="582930" rtl="0" latinLnBrk="0">
        <a:lnSpc>
          <a:spcPct val="100000"/>
        </a:lnSpc>
        <a:spcBef>
          <a:spcPts val="0"/>
        </a:spcBef>
        <a:spcAft>
          <a:spcPts val="0"/>
        </a:spcAft>
        <a:buClrTx/>
        <a:buSzTx/>
        <a:buFontTx/>
        <a:buNone/>
        <a:tabLst/>
        <a:defRPr sz="1530" b="1" i="0" u="none" strike="noStrike" cap="none" spc="0" baseline="0">
          <a:solidFill>
            <a:schemeClr val="accent3"/>
          </a:solidFill>
          <a:uFillTx/>
          <a:latin typeface="Arial"/>
          <a:ea typeface="Arial"/>
          <a:cs typeface="Arial"/>
          <a:sym typeface="Arial"/>
        </a:defRPr>
      </a:lvl8pPr>
      <a:lvl9pPr marL="0" marR="0" indent="0" algn="l" defTabSz="582930" rtl="0" latinLnBrk="0">
        <a:lnSpc>
          <a:spcPct val="100000"/>
        </a:lnSpc>
        <a:spcBef>
          <a:spcPts val="0"/>
        </a:spcBef>
        <a:spcAft>
          <a:spcPts val="0"/>
        </a:spcAft>
        <a:buClrTx/>
        <a:buSzTx/>
        <a:buFontTx/>
        <a:buNone/>
        <a:tabLst/>
        <a:defRPr sz="1530" b="1" i="0" u="none" strike="noStrike" cap="none" spc="0" baseline="0">
          <a:solidFill>
            <a:schemeClr val="accent3"/>
          </a:solidFill>
          <a:uFillTx/>
          <a:latin typeface="Arial"/>
          <a:ea typeface="Arial"/>
          <a:cs typeface="Arial"/>
          <a:sym typeface="Arial"/>
        </a:defRPr>
      </a:lvl9pPr>
    </p:titleStyle>
    <p:bodyStyle>
      <a:lvl1pPr marL="0" marR="0" indent="0" algn="l" defTabSz="582930" rtl="0" latinLnBrk="0">
        <a:lnSpc>
          <a:spcPct val="110000"/>
        </a:lnSpc>
        <a:spcBef>
          <a:spcPts val="765"/>
        </a:spcBef>
        <a:spcAft>
          <a:spcPts val="0"/>
        </a:spcAft>
        <a:buClrTx/>
        <a:buSzTx/>
        <a:buFontTx/>
        <a:buNone/>
        <a:tabLst/>
        <a:defRPr sz="1275" b="0" i="0" u="none" strike="noStrike" cap="none" spc="0" baseline="0">
          <a:solidFill>
            <a:srgbClr val="000000"/>
          </a:solidFill>
          <a:uFillTx/>
          <a:latin typeface="Arial"/>
          <a:ea typeface="Arial"/>
          <a:cs typeface="Arial"/>
          <a:sym typeface="Arial"/>
        </a:defRPr>
      </a:lvl1pPr>
      <a:lvl2pPr marL="229500" marR="0" indent="-229500" algn="l" defTabSz="582930" rtl="0" latinLnBrk="0">
        <a:lnSpc>
          <a:spcPct val="110000"/>
        </a:lnSpc>
        <a:spcBef>
          <a:spcPts val="765"/>
        </a:spcBef>
        <a:spcAft>
          <a:spcPts val="0"/>
        </a:spcAft>
        <a:buClrTx/>
        <a:buSzPct val="100000"/>
        <a:buFontTx/>
        <a:buChar char="•"/>
        <a:tabLst/>
        <a:defRPr sz="1275" b="0" i="0" u="none" strike="noStrike" cap="none" spc="0" baseline="0">
          <a:solidFill>
            <a:srgbClr val="000000"/>
          </a:solidFill>
          <a:uFillTx/>
          <a:latin typeface="Arial"/>
          <a:ea typeface="Arial"/>
          <a:cs typeface="Arial"/>
          <a:sym typeface="Arial"/>
        </a:defRPr>
      </a:lvl2pPr>
      <a:lvl3pPr marL="459000" marR="0" indent="-229500" algn="l" defTabSz="582930" rtl="0" latinLnBrk="0">
        <a:lnSpc>
          <a:spcPct val="110000"/>
        </a:lnSpc>
        <a:spcBef>
          <a:spcPts val="765"/>
        </a:spcBef>
        <a:spcAft>
          <a:spcPts val="0"/>
        </a:spcAft>
        <a:buClrTx/>
        <a:buSzPct val="100000"/>
        <a:buFontTx/>
        <a:buChar char="–"/>
        <a:tabLst/>
        <a:defRPr sz="1275" b="0" i="0" u="none" strike="noStrike" cap="none" spc="0" baseline="0">
          <a:solidFill>
            <a:srgbClr val="000000"/>
          </a:solidFill>
          <a:uFillTx/>
          <a:latin typeface="Arial"/>
          <a:ea typeface="Arial"/>
          <a:cs typeface="Arial"/>
          <a:sym typeface="Arial"/>
        </a:defRPr>
      </a:lvl3pPr>
      <a:lvl4pPr marL="688181" marR="0" indent="-229500" algn="l" defTabSz="582930" rtl="0" latinLnBrk="0">
        <a:lnSpc>
          <a:spcPct val="110000"/>
        </a:lnSpc>
        <a:spcBef>
          <a:spcPts val="765"/>
        </a:spcBef>
        <a:spcAft>
          <a:spcPts val="0"/>
        </a:spcAft>
        <a:buClrTx/>
        <a:buSzPct val="80000"/>
        <a:buFontTx/>
        <a:buChar char="o"/>
        <a:tabLst/>
        <a:defRPr sz="1275" b="0" i="0" u="none" strike="noStrike" cap="none" spc="0" baseline="0">
          <a:solidFill>
            <a:srgbClr val="000000"/>
          </a:solidFill>
          <a:uFillTx/>
          <a:latin typeface="Arial"/>
          <a:ea typeface="Arial"/>
          <a:cs typeface="Arial"/>
          <a:sym typeface="Arial"/>
        </a:defRPr>
      </a:lvl4pPr>
      <a:lvl5pPr marL="917999" marR="0" indent="-229500" algn="l" defTabSz="582930" rtl="0" latinLnBrk="0">
        <a:lnSpc>
          <a:spcPct val="110000"/>
        </a:lnSpc>
        <a:spcBef>
          <a:spcPts val="765"/>
        </a:spcBef>
        <a:spcAft>
          <a:spcPts val="0"/>
        </a:spcAft>
        <a:buClrTx/>
        <a:buSzPct val="100000"/>
        <a:buFontTx/>
        <a:buChar char="»"/>
        <a:tabLst/>
        <a:defRPr sz="1275" b="0" i="0" u="none" strike="noStrike" cap="none" spc="0" baseline="0">
          <a:solidFill>
            <a:srgbClr val="000000"/>
          </a:solidFill>
          <a:uFillTx/>
          <a:latin typeface="Arial"/>
          <a:ea typeface="Arial"/>
          <a:cs typeface="Arial"/>
          <a:sym typeface="Arial"/>
        </a:defRPr>
      </a:lvl5pPr>
      <a:lvl6pPr marL="1603058" marR="0" indent="-145733" algn="l" defTabSz="582930" rtl="0" latinLnBrk="0">
        <a:lnSpc>
          <a:spcPct val="110000"/>
        </a:lnSpc>
        <a:spcBef>
          <a:spcPts val="765"/>
        </a:spcBef>
        <a:spcAft>
          <a:spcPts val="0"/>
        </a:spcAft>
        <a:buClrTx/>
        <a:buSzPct val="100000"/>
        <a:buFontTx/>
        <a:buChar char="•"/>
        <a:tabLst/>
        <a:defRPr sz="1275" b="0" i="0" u="none" strike="noStrike" cap="none" spc="0" baseline="0">
          <a:solidFill>
            <a:srgbClr val="000000"/>
          </a:solidFill>
          <a:uFillTx/>
          <a:latin typeface="Arial"/>
          <a:ea typeface="Arial"/>
          <a:cs typeface="Arial"/>
          <a:sym typeface="Arial"/>
        </a:defRPr>
      </a:lvl6pPr>
      <a:lvl7pPr marL="1894523" marR="0" indent="-145733" algn="l" defTabSz="582930" rtl="0" latinLnBrk="0">
        <a:lnSpc>
          <a:spcPct val="110000"/>
        </a:lnSpc>
        <a:spcBef>
          <a:spcPts val="765"/>
        </a:spcBef>
        <a:spcAft>
          <a:spcPts val="0"/>
        </a:spcAft>
        <a:buClrTx/>
        <a:buSzPct val="100000"/>
        <a:buFontTx/>
        <a:buChar char="•"/>
        <a:tabLst/>
        <a:defRPr sz="1275" b="0" i="0" u="none" strike="noStrike" cap="none" spc="0" baseline="0">
          <a:solidFill>
            <a:srgbClr val="000000"/>
          </a:solidFill>
          <a:uFillTx/>
          <a:latin typeface="Arial"/>
          <a:ea typeface="Arial"/>
          <a:cs typeface="Arial"/>
          <a:sym typeface="Arial"/>
        </a:defRPr>
      </a:lvl7pPr>
      <a:lvl8pPr marL="2185988" marR="0" indent="-145733" algn="l" defTabSz="582930" rtl="0" latinLnBrk="0">
        <a:lnSpc>
          <a:spcPct val="110000"/>
        </a:lnSpc>
        <a:spcBef>
          <a:spcPts val="765"/>
        </a:spcBef>
        <a:spcAft>
          <a:spcPts val="0"/>
        </a:spcAft>
        <a:buClrTx/>
        <a:buSzPct val="100000"/>
        <a:buFontTx/>
        <a:buChar char="•"/>
        <a:tabLst/>
        <a:defRPr sz="1275" b="0" i="0" u="none" strike="noStrike" cap="none" spc="0" baseline="0">
          <a:solidFill>
            <a:srgbClr val="000000"/>
          </a:solidFill>
          <a:uFillTx/>
          <a:latin typeface="Arial"/>
          <a:ea typeface="Arial"/>
          <a:cs typeface="Arial"/>
          <a:sym typeface="Arial"/>
        </a:defRPr>
      </a:lvl8pPr>
      <a:lvl9pPr marL="2477453" marR="0" indent="-145733" algn="l" defTabSz="582930" rtl="0" latinLnBrk="0">
        <a:lnSpc>
          <a:spcPct val="110000"/>
        </a:lnSpc>
        <a:spcBef>
          <a:spcPts val="765"/>
        </a:spcBef>
        <a:spcAft>
          <a:spcPts val="0"/>
        </a:spcAft>
        <a:buClrTx/>
        <a:buSzPct val="100000"/>
        <a:buFontTx/>
        <a:buChar char="•"/>
        <a:tabLst/>
        <a:defRPr sz="1275" b="0" i="0" u="none" strike="noStrike" cap="none" spc="0" baseline="0">
          <a:solidFill>
            <a:srgbClr val="000000"/>
          </a:solidFill>
          <a:uFillTx/>
          <a:latin typeface="Arial"/>
          <a:ea typeface="Arial"/>
          <a:cs typeface="Arial"/>
          <a:sym typeface="Arial"/>
        </a:defRPr>
      </a:lvl9pPr>
    </p:bodyStyle>
    <p:otherStyle>
      <a:lvl1pPr marL="0" marR="0" indent="0" algn="ctr" defTabSz="582930" rtl="0" latinLnBrk="0">
        <a:lnSpc>
          <a:spcPct val="100000"/>
        </a:lnSpc>
        <a:spcBef>
          <a:spcPts val="0"/>
        </a:spcBef>
        <a:spcAft>
          <a:spcPts val="0"/>
        </a:spcAft>
        <a:buClrTx/>
        <a:buSzTx/>
        <a:buFontTx/>
        <a:buNone/>
        <a:tabLst/>
        <a:defRPr sz="574" b="0" i="0" u="none" strike="noStrike" cap="none" spc="0" baseline="0">
          <a:solidFill>
            <a:schemeClr val="tx1"/>
          </a:solidFill>
          <a:uFillTx/>
          <a:latin typeface="+mn-lt"/>
          <a:ea typeface="+mn-ea"/>
          <a:cs typeface="+mn-cs"/>
          <a:sym typeface="Arial"/>
        </a:defRPr>
      </a:lvl1pPr>
      <a:lvl2pPr marL="0" marR="0" indent="291465" algn="ctr" defTabSz="582930" rtl="0" latinLnBrk="0">
        <a:lnSpc>
          <a:spcPct val="100000"/>
        </a:lnSpc>
        <a:spcBef>
          <a:spcPts val="0"/>
        </a:spcBef>
        <a:spcAft>
          <a:spcPts val="0"/>
        </a:spcAft>
        <a:buClrTx/>
        <a:buSzTx/>
        <a:buFontTx/>
        <a:buNone/>
        <a:tabLst/>
        <a:defRPr sz="574" b="0" i="0" u="none" strike="noStrike" cap="none" spc="0" baseline="0">
          <a:solidFill>
            <a:schemeClr val="tx1"/>
          </a:solidFill>
          <a:uFillTx/>
          <a:latin typeface="+mn-lt"/>
          <a:ea typeface="+mn-ea"/>
          <a:cs typeface="+mn-cs"/>
          <a:sym typeface="Arial"/>
        </a:defRPr>
      </a:lvl2pPr>
      <a:lvl3pPr marL="0" marR="0" indent="582930" algn="ctr" defTabSz="582930" rtl="0" latinLnBrk="0">
        <a:lnSpc>
          <a:spcPct val="100000"/>
        </a:lnSpc>
        <a:spcBef>
          <a:spcPts val="0"/>
        </a:spcBef>
        <a:spcAft>
          <a:spcPts val="0"/>
        </a:spcAft>
        <a:buClrTx/>
        <a:buSzTx/>
        <a:buFontTx/>
        <a:buNone/>
        <a:tabLst/>
        <a:defRPr sz="574" b="0" i="0" u="none" strike="noStrike" cap="none" spc="0" baseline="0">
          <a:solidFill>
            <a:schemeClr val="tx1"/>
          </a:solidFill>
          <a:uFillTx/>
          <a:latin typeface="+mn-lt"/>
          <a:ea typeface="+mn-ea"/>
          <a:cs typeface="+mn-cs"/>
          <a:sym typeface="Arial"/>
        </a:defRPr>
      </a:lvl3pPr>
      <a:lvl4pPr marL="0" marR="0" indent="874395" algn="ctr" defTabSz="582930" rtl="0" latinLnBrk="0">
        <a:lnSpc>
          <a:spcPct val="100000"/>
        </a:lnSpc>
        <a:spcBef>
          <a:spcPts val="0"/>
        </a:spcBef>
        <a:spcAft>
          <a:spcPts val="0"/>
        </a:spcAft>
        <a:buClrTx/>
        <a:buSzTx/>
        <a:buFontTx/>
        <a:buNone/>
        <a:tabLst/>
        <a:defRPr sz="574" b="0" i="0" u="none" strike="noStrike" cap="none" spc="0" baseline="0">
          <a:solidFill>
            <a:schemeClr val="tx1"/>
          </a:solidFill>
          <a:uFillTx/>
          <a:latin typeface="+mn-lt"/>
          <a:ea typeface="+mn-ea"/>
          <a:cs typeface="+mn-cs"/>
          <a:sym typeface="Arial"/>
        </a:defRPr>
      </a:lvl4pPr>
      <a:lvl5pPr marL="0" marR="0" indent="1165860" algn="ctr" defTabSz="582930" rtl="0" latinLnBrk="0">
        <a:lnSpc>
          <a:spcPct val="100000"/>
        </a:lnSpc>
        <a:spcBef>
          <a:spcPts val="0"/>
        </a:spcBef>
        <a:spcAft>
          <a:spcPts val="0"/>
        </a:spcAft>
        <a:buClrTx/>
        <a:buSzTx/>
        <a:buFontTx/>
        <a:buNone/>
        <a:tabLst/>
        <a:defRPr sz="574" b="0" i="0" u="none" strike="noStrike" cap="none" spc="0" baseline="0">
          <a:solidFill>
            <a:schemeClr val="tx1"/>
          </a:solidFill>
          <a:uFillTx/>
          <a:latin typeface="+mn-lt"/>
          <a:ea typeface="+mn-ea"/>
          <a:cs typeface="+mn-cs"/>
          <a:sym typeface="Arial"/>
        </a:defRPr>
      </a:lvl5pPr>
      <a:lvl6pPr marL="0" marR="0" indent="1457325" algn="ctr" defTabSz="582930" rtl="0" latinLnBrk="0">
        <a:lnSpc>
          <a:spcPct val="100000"/>
        </a:lnSpc>
        <a:spcBef>
          <a:spcPts val="0"/>
        </a:spcBef>
        <a:spcAft>
          <a:spcPts val="0"/>
        </a:spcAft>
        <a:buClrTx/>
        <a:buSzTx/>
        <a:buFontTx/>
        <a:buNone/>
        <a:tabLst/>
        <a:defRPr sz="574" b="0" i="0" u="none" strike="noStrike" cap="none" spc="0" baseline="0">
          <a:solidFill>
            <a:schemeClr val="tx1"/>
          </a:solidFill>
          <a:uFillTx/>
          <a:latin typeface="+mn-lt"/>
          <a:ea typeface="+mn-ea"/>
          <a:cs typeface="+mn-cs"/>
          <a:sym typeface="Arial"/>
        </a:defRPr>
      </a:lvl6pPr>
      <a:lvl7pPr marL="0" marR="0" indent="1748790" algn="ctr" defTabSz="582930" rtl="0" latinLnBrk="0">
        <a:lnSpc>
          <a:spcPct val="100000"/>
        </a:lnSpc>
        <a:spcBef>
          <a:spcPts val="0"/>
        </a:spcBef>
        <a:spcAft>
          <a:spcPts val="0"/>
        </a:spcAft>
        <a:buClrTx/>
        <a:buSzTx/>
        <a:buFontTx/>
        <a:buNone/>
        <a:tabLst/>
        <a:defRPr sz="574" b="0" i="0" u="none" strike="noStrike" cap="none" spc="0" baseline="0">
          <a:solidFill>
            <a:schemeClr val="tx1"/>
          </a:solidFill>
          <a:uFillTx/>
          <a:latin typeface="+mn-lt"/>
          <a:ea typeface="+mn-ea"/>
          <a:cs typeface="+mn-cs"/>
          <a:sym typeface="Arial"/>
        </a:defRPr>
      </a:lvl7pPr>
      <a:lvl8pPr marL="0" marR="0" indent="2040255" algn="ctr" defTabSz="582930" rtl="0" latinLnBrk="0">
        <a:lnSpc>
          <a:spcPct val="100000"/>
        </a:lnSpc>
        <a:spcBef>
          <a:spcPts val="0"/>
        </a:spcBef>
        <a:spcAft>
          <a:spcPts val="0"/>
        </a:spcAft>
        <a:buClrTx/>
        <a:buSzTx/>
        <a:buFontTx/>
        <a:buNone/>
        <a:tabLst/>
        <a:defRPr sz="574" b="0" i="0" u="none" strike="noStrike" cap="none" spc="0" baseline="0">
          <a:solidFill>
            <a:schemeClr val="tx1"/>
          </a:solidFill>
          <a:uFillTx/>
          <a:latin typeface="+mn-lt"/>
          <a:ea typeface="+mn-ea"/>
          <a:cs typeface="+mn-cs"/>
          <a:sym typeface="Arial"/>
        </a:defRPr>
      </a:lvl8pPr>
      <a:lvl9pPr marL="0" marR="0" indent="2331720" algn="ctr" defTabSz="582930" rtl="0" latinLnBrk="0">
        <a:lnSpc>
          <a:spcPct val="100000"/>
        </a:lnSpc>
        <a:spcBef>
          <a:spcPts val="0"/>
        </a:spcBef>
        <a:spcAft>
          <a:spcPts val="0"/>
        </a:spcAft>
        <a:buClrTx/>
        <a:buSzTx/>
        <a:buFontTx/>
        <a:buNone/>
        <a:tabLst/>
        <a:defRPr sz="574"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12.jpeg"/><Relationship Id="rId3" Type="http://schemas.openxmlformats.org/officeDocument/2006/relationships/oleObject" Target="../embeddings/oleObject5.bin"/><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slideLayout" Target="../slideLayouts/slideLayout14.xml"/><Relationship Id="rId1" Type="http://schemas.openxmlformats.org/officeDocument/2006/relationships/tags" Target="../tags/tag1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png"/><Relationship Id="rId4" Type="http://schemas.openxmlformats.org/officeDocument/2006/relationships/image" Target="../media/image1.emf"/><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599CAFA3-89B7-E1CA-EA20-45A69CE30727}"/>
              </a:ext>
            </a:extLst>
          </p:cNvPr>
          <p:cNvGraphicFramePr>
            <a:graphicFrameLocks noChangeAspect="1"/>
          </p:cNvGraphicFramePr>
          <p:nvPr>
            <p:custDataLst>
              <p:tags r:id="rId1"/>
            </p:custDataLst>
            <p:extLst>
              <p:ext uri="{D42A27DB-BD31-4B8C-83A1-F6EECF244321}">
                <p14:modId xmlns:p14="http://schemas.microsoft.com/office/powerpoint/2010/main" val="23304286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8" progId="TCLayout.ActiveDocument.1">
                  <p:embed/>
                </p:oleObj>
              </mc:Choice>
              <mc:Fallback>
                <p:oleObj name="think-cell Slide" r:id="rId3" imgW="306" imgH="308"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58" name="Rectangle 34">
            <a:extLst>
              <a:ext uri="{FF2B5EF4-FFF2-40B4-BE49-F238E27FC236}">
                <a16:creationId xmlns:a16="http://schemas.microsoft.com/office/drawing/2014/main" id="{3936F7AA-C4FA-B88A-BFBA-B6B3083A463E}"/>
              </a:ext>
            </a:extLst>
          </p:cNvPr>
          <p:cNvSpPr/>
          <p:nvPr/>
        </p:nvSpPr>
        <p:spPr>
          <a:xfrm>
            <a:off x="0" y="8949874"/>
            <a:ext cx="7772399" cy="1108525"/>
          </a:xfrm>
          <a:prstGeom prst="rect">
            <a:avLst/>
          </a:prstGeom>
          <a:solidFill>
            <a:schemeClr val="accent3"/>
          </a:solidFill>
          <a:ln w="12700">
            <a:miter lim="400000"/>
          </a:ln>
        </p:spPr>
        <p:txBody>
          <a:bodyPr lIns="45719" rIns="45719" anchor="ctr"/>
          <a:lstStyle/>
          <a:p>
            <a:pPr algn="ctr">
              <a:defRPr>
                <a:solidFill>
                  <a:srgbClr val="FFFFFF"/>
                </a:solidFill>
              </a:defRPr>
            </a:pPr>
            <a:endParaRPr sz="800" dirty="0">
              <a:latin typeface="Arial" panose="020B0604020202020204" pitchFamily="34" charset="0"/>
              <a:cs typeface="Arial" panose="020B0604020202020204" pitchFamily="34" charset="0"/>
            </a:endParaRPr>
          </a:p>
        </p:txBody>
      </p:sp>
      <p:sp>
        <p:nvSpPr>
          <p:cNvPr id="148" name="Rectangle 654">
            <a:extLst>
              <a:ext uri="{FF2B5EF4-FFF2-40B4-BE49-F238E27FC236}">
                <a16:creationId xmlns:a16="http://schemas.microsoft.com/office/drawing/2014/main" id="{E679DC39-A946-DDD1-CA2C-5DC9AC3E0431}"/>
              </a:ext>
            </a:extLst>
          </p:cNvPr>
          <p:cNvSpPr/>
          <p:nvPr/>
        </p:nvSpPr>
        <p:spPr>
          <a:xfrm>
            <a:off x="0" y="-3"/>
            <a:ext cx="7772399" cy="8972143"/>
          </a:xfrm>
          <a:prstGeom prst="rect">
            <a:avLst/>
          </a:prstGeom>
          <a:gradFill rotWithShape="0">
            <a:gsLst>
              <a:gs pos="22000">
                <a:srgbClr val="5463C6">
                  <a:alpha val="71372"/>
                </a:srgbClr>
              </a:gs>
              <a:gs pos="100000">
                <a:srgbClr val="2D3987">
                  <a:alpha val="88235"/>
                </a:srgbClr>
              </a:gs>
            </a:gsLst>
            <a:lin ang="2700000"/>
          </a:gradFill>
          <a:ln w="12700">
            <a:noFill/>
          </a:ln>
          <a:effectLst/>
        </p:spPr>
        <p:txBody>
          <a:bodyPr lIns="66960" tIns="45000" rIns="66960" bIns="45000" anchor="ctr">
            <a:noAutofit/>
          </a:bodyPr>
          <a:lstStyle/>
          <a:p>
            <a:pPr marL="0" marR="0" lvl="0" indent="0" defTabSz="670575" eaLnBrk="1" fontAlgn="auto" latinLnBrk="0" hangingPunct="1">
              <a:lnSpc>
                <a:spcPct val="100000"/>
              </a:lnSpc>
              <a:spcBef>
                <a:spcPts val="0"/>
              </a:spcBef>
              <a:spcAft>
                <a:spcPts val="100"/>
              </a:spcAft>
              <a:buClrTx/>
              <a:buSzTx/>
              <a:buFontTx/>
              <a:buNone/>
              <a:tabLst/>
              <a:defRPr/>
            </a:pPr>
            <a:endParaRPr kumimoji="0" lang="en-US" sz="1800" b="1" i="0" u="sng" strike="noStrike" kern="0" cap="none" spc="0" normalizeH="0" baseline="0" noProof="0" dirty="0">
              <a:ln>
                <a:noFill/>
              </a:ln>
              <a:solidFill>
                <a:srgbClr val="2D3987"/>
              </a:solidFill>
              <a:effectLst/>
              <a:uLnTx/>
              <a:uFillTx/>
              <a:latin typeface="Arial" panose="020B0604020202020204" pitchFamily="34" charset="0"/>
              <a:cs typeface="Arial" panose="020B0604020202020204" pitchFamily="34" charset="0"/>
            </a:endParaRPr>
          </a:p>
        </p:txBody>
      </p:sp>
      <p:sp>
        <p:nvSpPr>
          <p:cNvPr id="149" name="Rectangle 654">
            <a:extLst>
              <a:ext uri="{FF2B5EF4-FFF2-40B4-BE49-F238E27FC236}">
                <a16:creationId xmlns:a16="http://schemas.microsoft.com/office/drawing/2014/main" id="{3865053C-23EE-2732-1082-CB6766B512BD}"/>
              </a:ext>
            </a:extLst>
          </p:cNvPr>
          <p:cNvSpPr/>
          <p:nvPr/>
        </p:nvSpPr>
        <p:spPr>
          <a:xfrm>
            <a:off x="0" y="-3"/>
            <a:ext cx="7772400" cy="1309986"/>
          </a:xfrm>
          <a:prstGeom prst="rect">
            <a:avLst/>
          </a:prstGeom>
          <a:solidFill>
            <a:srgbClr val="2D3987"/>
          </a:solidFill>
          <a:ln w="12700">
            <a:noFill/>
          </a:ln>
          <a:effectLst/>
        </p:spPr>
        <p:txBody>
          <a:bodyPr lIns="66960" tIns="45000" rIns="66960" bIns="45000" anchor="ctr">
            <a:noAutofit/>
          </a:bodyPr>
          <a:lstStyle/>
          <a:p>
            <a:pPr marL="0" marR="0" lvl="0" indent="0" algn="ctr" defTabSz="914400" eaLnBrk="1" fontAlgn="auto" latinLnBrk="0" hangingPunct="1">
              <a:lnSpc>
                <a:spcPct val="100000"/>
              </a:lnSpc>
              <a:spcBef>
                <a:spcPts val="0"/>
              </a:spcBef>
              <a:spcAft>
                <a:spcPts val="0"/>
              </a:spcAft>
              <a:buClrTx/>
              <a:buSzTx/>
              <a:buFontTx/>
              <a:buNone/>
              <a:tabLst>
                <a:tab pos="0" algn="l"/>
              </a:tabLst>
              <a:defRPr/>
            </a:pPr>
            <a:endParaRPr kumimoji="0" lang="en-PH" sz="2640" b="0" i="0" u="none" strike="noStrike" kern="0" cap="none" spc="-1" normalizeH="0" baseline="0" noProof="0" dirty="0">
              <a:ln>
                <a:noFill/>
              </a:ln>
              <a:solidFill>
                <a:srgbClr val="FFFFFF"/>
              </a:solidFill>
              <a:effectLst/>
              <a:uLnTx/>
              <a:uFillTx/>
              <a:latin typeface="Arial" panose="020B0604020202020204" pitchFamily="34" charset="0"/>
              <a:ea typeface="Arial"/>
              <a:cs typeface="Arial" panose="020B0604020202020204" pitchFamily="34" charset="0"/>
            </a:endParaRPr>
          </a:p>
        </p:txBody>
      </p:sp>
      <p:pic>
        <p:nvPicPr>
          <p:cNvPr id="157" name="Picture 88">
            <a:extLst>
              <a:ext uri="{FF2B5EF4-FFF2-40B4-BE49-F238E27FC236}">
                <a16:creationId xmlns:a16="http://schemas.microsoft.com/office/drawing/2014/main" id="{777A5AA4-4DA4-95CA-1C8F-8695CE37FC97}"/>
              </a:ext>
            </a:extLst>
          </p:cNvPr>
          <p:cNvPicPr/>
          <p:nvPr/>
        </p:nvPicPr>
        <p:blipFill>
          <a:blip r:embed="rId5"/>
          <a:stretch/>
        </p:blipFill>
        <p:spPr>
          <a:xfrm>
            <a:off x="172607" y="144281"/>
            <a:ext cx="1618094" cy="780580"/>
          </a:xfrm>
          <a:prstGeom prst="rect">
            <a:avLst/>
          </a:prstGeom>
          <a:ln w="0">
            <a:noFill/>
          </a:ln>
        </p:spPr>
      </p:pic>
      <p:sp>
        <p:nvSpPr>
          <p:cNvPr id="175" name="Rectangle 174">
            <a:extLst>
              <a:ext uri="{FF2B5EF4-FFF2-40B4-BE49-F238E27FC236}">
                <a16:creationId xmlns:a16="http://schemas.microsoft.com/office/drawing/2014/main" id="{D207F07E-E982-188B-FF22-835514944BAE}"/>
              </a:ext>
            </a:extLst>
          </p:cNvPr>
          <p:cNvSpPr/>
          <p:nvPr/>
        </p:nvSpPr>
        <p:spPr>
          <a:xfrm>
            <a:off x="1974053" y="100681"/>
            <a:ext cx="5657646" cy="707886"/>
          </a:xfrm>
          <a:prstGeom prst="rect">
            <a:avLst/>
          </a:prstGeom>
        </p:spPr>
        <p:txBody>
          <a:bodyPr wrap="square" lIns="0" tIns="0" rIns="0" bIns="0" anchor="ctr">
            <a:spAutoFit/>
          </a:bodyPr>
          <a:lstStyle/>
          <a:p>
            <a:pPr algn="ctr"/>
            <a:r>
              <a:rPr lang="en-US" sz="1150" b="1" dirty="0">
                <a:solidFill>
                  <a:schemeClr val="bg1"/>
                </a:solidFill>
                <a:latin typeface="Arial" panose="020B0604020202020204" pitchFamily="34" charset="0"/>
                <a:cs typeface="Arial" panose="020B0604020202020204" pitchFamily="34" charset="0"/>
              </a:rPr>
              <a:t>EB5AN is a USCIS-authorized regional center (RC) operator, EB-5 consulting firm, and global investment fund manager. EB5AN helps foreign investors obtain </a:t>
            </a:r>
            <a:br>
              <a:rPr lang="en-US" sz="1150" b="1" dirty="0">
                <a:solidFill>
                  <a:schemeClr val="bg1"/>
                </a:solidFill>
                <a:latin typeface="Arial" panose="020B0604020202020204" pitchFamily="34" charset="0"/>
                <a:cs typeface="Arial" panose="020B0604020202020204" pitchFamily="34" charset="0"/>
              </a:rPr>
            </a:br>
            <a:r>
              <a:rPr lang="en-US" sz="1150" b="1" dirty="0">
                <a:solidFill>
                  <a:schemeClr val="bg1"/>
                </a:solidFill>
                <a:latin typeface="Arial" panose="020B0604020202020204" pitchFamily="34" charset="0"/>
                <a:cs typeface="Arial" panose="020B0604020202020204" pitchFamily="34" charset="0"/>
              </a:rPr>
              <a:t>U.S. permanent residency (Green Cards) through investments in U.S. projects </a:t>
            </a:r>
            <a:br>
              <a:rPr lang="en-US" sz="1150" b="1" dirty="0">
                <a:solidFill>
                  <a:schemeClr val="bg1"/>
                </a:solidFill>
                <a:latin typeface="Arial" panose="020B0604020202020204" pitchFamily="34" charset="0"/>
                <a:cs typeface="Arial" panose="020B0604020202020204" pitchFamily="34" charset="0"/>
              </a:rPr>
            </a:br>
            <a:r>
              <a:rPr lang="en-US" sz="1150" b="1" dirty="0">
                <a:solidFill>
                  <a:schemeClr val="bg1"/>
                </a:solidFill>
                <a:latin typeface="Arial" panose="020B0604020202020204" pitchFamily="34" charset="0"/>
                <a:cs typeface="Arial" panose="020B0604020202020204" pitchFamily="34" charset="0"/>
              </a:rPr>
              <a:t>within the guidelines of the EB-5 Immigrant Investor Program. </a:t>
            </a:r>
            <a:endParaRPr lang="en-US" sz="1150" dirty="0">
              <a:solidFill>
                <a:schemeClr val="bg1"/>
              </a:solidFill>
              <a:latin typeface="Arial" panose="020B0604020202020204" pitchFamily="34" charset="0"/>
              <a:cs typeface="Arial" panose="020B0604020202020204" pitchFamily="34" charset="0"/>
            </a:endParaRPr>
          </a:p>
        </p:txBody>
      </p:sp>
      <p:sp>
        <p:nvSpPr>
          <p:cNvPr id="176" name="TextBox 175">
            <a:extLst>
              <a:ext uri="{FF2B5EF4-FFF2-40B4-BE49-F238E27FC236}">
                <a16:creationId xmlns:a16="http://schemas.microsoft.com/office/drawing/2014/main" id="{D4EF4431-3281-3A8F-8A97-4250645AD0D7}"/>
              </a:ext>
            </a:extLst>
          </p:cNvPr>
          <p:cNvSpPr txBox="1"/>
          <p:nvPr/>
        </p:nvSpPr>
        <p:spPr>
          <a:xfrm>
            <a:off x="76201" y="1037483"/>
            <a:ext cx="1966912" cy="215444"/>
          </a:xfrm>
          <a:prstGeom prst="rect">
            <a:avLst/>
          </a:prstGeom>
          <a:noFill/>
        </p:spPr>
        <p:txBody>
          <a:bodyPr wrap="square">
            <a:spAutoFit/>
          </a:bodyPr>
          <a:lstStyle/>
          <a:p>
            <a:r>
              <a:rPr lang="en-US" sz="800" b="1" dirty="0">
                <a:solidFill>
                  <a:schemeClr val="bg1"/>
                </a:solidFill>
                <a:latin typeface="Arial" panose="020B0604020202020204" pitchFamily="34" charset="0"/>
                <a:cs typeface="Arial" panose="020B0604020202020204" pitchFamily="34" charset="0"/>
              </a:rPr>
              <a:t>EB5Investments.com • EB5AN.com </a:t>
            </a:r>
            <a:endParaRPr lang="en-US" sz="800" dirty="0">
              <a:solidFill>
                <a:schemeClr val="bg1"/>
              </a:solidFill>
              <a:latin typeface="Arial" panose="020B0604020202020204" pitchFamily="34" charset="0"/>
              <a:cs typeface="Arial" panose="020B0604020202020204" pitchFamily="34" charset="0"/>
            </a:endParaRPr>
          </a:p>
        </p:txBody>
      </p:sp>
      <p:sp>
        <p:nvSpPr>
          <p:cNvPr id="179" name="Rectangle 178">
            <a:extLst>
              <a:ext uri="{FF2B5EF4-FFF2-40B4-BE49-F238E27FC236}">
                <a16:creationId xmlns:a16="http://schemas.microsoft.com/office/drawing/2014/main" id="{ECC11454-1FFD-C31B-707D-18AE3480E4B8}"/>
              </a:ext>
            </a:extLst>
          </p:cNvPr>
          <p:cNvSpPr/>
          <p:nvPr/>
        </p:nvSpPr>
        <p:spPr>
          <a:xfrm>
            <a:off x="1971466" y="963108"/>
            <a:ext cx="5662820" cy="246221"/>
          </a:xfrm>
          <a:prstGeom prst="rect">
            <a:avLst/>
          </a:prstGeom>
        </p:spPr>
        <p:txBody>
          <a:bodyPr wrap="square" lIns="0" tIns="0" rIns="0" bIns="0" anchor="ctr">
            <a:spAutoFit/>
          </a:bodyPr>
          <a:lstStyle/>
          <a:p>
            <a:pPr algn="ctr"/>
            <a:r>
              <a:rPr lang="en-US" sz="800" dirty="0">
                <a:solidFill>
                  <a:schemeClr val="bg1"/>
                </a:solidFill>
                <a:latin typeface="Arial" panose="020B0604020202020204" pitchFamily="34" charset="0"/>
                <a:cs typeface="Arial" panose="020B0604020202020204" pitchFamily="34" charset="0"/>
              </a:rPr>
              <a:t>The EB-5 Immigrant Investor program allows a qualified foreign national, along with their spouse and any children under 21, </a:t>
            </a:r>
            <a:br>
              <a:rPr lang="en-US" sz="800"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to obtain permanent Green Cards through an eligible investment that creates at least 10 new U.S. jobs per investor. </a:t>
            </a:r>
          </a:p>
        </p:txBody>
      </p:sp>
      <p:sp>
        <p:nvSpPr>
          <p:cNvPr id="167" name="Rectangle">
            <a:extLst>
              <a:ext uri="{FF2B5EF4-FFF2-40B4-BE49-F238E27FC236}">
                <a16:creationId xmlns:a16="http://schemas.microsoft.com/office/drawing/2014/main" id="{B2063257-0BC5-7342-28AE-3F63A93F4612}"/>
              </a:ext>
            </a:extLst>
          </p:cNvPr>
          <p:cNvSpPr/>
          <p:nvPr/>
        </p:nvSpPr>
        <p:spPr>
          <a:xfrm>
            <a:off x="5476875" y="1445057"/>
            <a:ext cx="2192068" cy="6088232"/>
          </a:xfrm>
          <a:prstGeom prst="rect">
            <a:avLst/>
          </a:prstGeom>
          <a:solidFill>
            <a:srgbClr val="2B347F"/>
          </a:solidFill>
          <a:ln w="12700" cap="flat">
            <a:noFill/>
            <a:miter lim="400000"/>
          </a:ln>
          <a:effectLst/>
        </p:spPr>
        <p:txBody>
          <a:bodyPr wrap="square" lIns="45719" tIns="45719" rIns="45719" bIns="45719" numCol="1" anchor="ctr">
            <a:noAutofit/>
          </a:bodyPr>
          <a:lstStyle/>
          <a:p>
            <a:pPr algn="ctr" defTabSz="1217100"/>
            <a:endParaRPr lang="en-US" sz="1600" b="1" dirty="0">
              <a:solidFill>
                <a:srgbClr val="FFFFFF"/>
              </a:solidFill>
              <a:latin typeface="Arial" panose="020B0604020202020204" pitchFamily="34" charset="0"/>
              <a:cs typeface="Arial" panose="020B0604020202020204" pitchFamily="34" charset="0"/>
            </a:endParaRPr>
          </a:p>
        </p:txBody>
      </p:sp>
      <p:sp>
        <p:nvSpPr>
          <p:cNvPr id="168" name="Rectangle">
            <a:extLst>
              <a:ext uri="{FF2B5EF4-FFF2-40B4-BE49-F238E27FC236}">
                <a16:creationId xmlns:a16="http://schemas.microsoft.com/office/drawing/2014/main" id="{73A654CB-2CB3-CCB6-938A-9592C64FE704}"/>
              </a:ext>
            </a:extLst>
          </p:cNvPr>
          <p:cNvSpPr/>
          <p:nvPr/>
        </p:nvSpPr>
        <p:spPr>
          <a:xfrm>
            <a:off x="5569629" y="1419061"/>
            <a:ext cx="2012270" cy="301621"/>
          </a:xfrm>
          <a:prstGeom prst="rect">
            <a:avLst/>
          </a:prstGeom>
          <a:noFill/>
          <a:ln w="12700" cap="flat">
            <a:noFill/>
            <a:miter lim="400000"/>
          </a:ln>
          <a:effectLst/>
        </p:spPr>
        <p:txBody>
          <a:bodyPr wrap="square" lIns="45720" tIns="27432" rIns="45720" bIns="27432" numCol="1" anchor="t">
            <a:spAutoFit/>
          </a:bodyPr>
          <a:lstStyle/>
          <a:p>
            <a:pPr algn="ctr" defTabSz="1217100"/>
            <a:r>
              <a:rPr lang="en-US" sz="800" b="1" dirty="0">
                <a:solidFill>
                  <a:srgbClr val="FFFFFF"/>
                </a:solidFill>
                <a:latin typeface="Arial" panose="020B0604020202020204" pitchFamily="34" charset="0"/>
                <a:cs typeface="Arial" panose="020B0604020202020204" pitchFamily="34" charset="0"/>
              </a:rPr>
              <a:t>SELECT SUCCESSFUL </a:t>
            </a:r>
            <a:br>
              <a:rPr lang="en-US" sz="800" b="1" dirty="0">
                <a:solidFill>
                  <a:srgbClr val="FFFFFF"/>
                </a:solidFill>
                <a:latin typeface="Arial" panose="020B0604020202020204" pitchFamily="34" charset="0"/>
                <a:cs typeface="Arial" panose="020B0604020202020204" pitchFamily="34" charset="0"/>
              </a:rPr>
            </a:br>
            <a:r>
              <a:rPr lang="en-US" sz="800" b="1" dirty="0">
                <a:solidFill>
                  <a:srgbClr val="FFFFFF"/>
                </a:solidFill>
                <a:latin typeface="Arial" panose="020B0604020202020204" pitchFamily="34" charset="0"/>
                <a:cs typeface="Arial" panose="020B0604020202020204" pitchFamily="34" charset="0"/>
              </a:rPr>
              <a:t>RC PROJECTS (CLOSED)</a:t>
            </a:r>
          </a:p>
        </p:txBody>
      </p:sp>
      <p:graphicFrame>
        <p:nvGraphicFramePr>
          <p:cNvPr id="211" name="Table 14">
            <a:extLst>
              <a:ext uri="{FF2B5EF4-FFF2-40B4-BE49-F238E27FC236}">
                <a16:creationId xmlns:a16="http://schemas.microsoft.com/office/drawing/2014/main" id="{0BD20F16-6F43-739C-E669-0F46B0383809}"/>
              </a:ext>
            </a:extLst>
          </p:cNvPr>
          <p:cNvGraphicFramePr>
            <a:graphicFrameLocks noGrp="1"/>
          </p:cNvGraphicFramePr>
          <p:nvPr>
            <p:extLst>
              <p:ext uri="{D42A27DB-BD31-4B8C-83A1-F6EECF244321}">
                <p14:modId xmlns:p14="http://schemas.microsoft.com/office/powerpoint/2010/main" val="1294208816"/>
              </p:ext>
            </p:extLst>
          </p:nvPr>
        </p:nvGraphicFramePr>
        <p:xfrm>
          <a:off x="100599" y="5899694"/>
          <a:ext cx="2434974" cy="829056"/>
        </p:xfrm>
        <a:graphic>
          <a:graphicData uri="http://schemas.openxmlformats.org/drawingml/2006/table">
            <a:tbl>
              <a:tblPr firstRow="1" bandRow="1">
                <a:tableStyleId>{5C22544A-7EE6-4342-B048-85BDC9FD1C3A}</a:tableStyleId>
              </a:tblPr>
              <a:tblGrid>
                <a:gridCol w="1956801">
                  <a:extLst>
                    <a:ext uri="{9D8B030D-6E8A-4147-A177-3AD203B41FA5}">
                      <a16:colId xmlns:a16="http://schemas.microsoft.com/office/drawing/2014/main" val="87426226"/>
                    </a:ext>
                  </a:extLst>
                </a:gridCol>
                <a:gridCol w="478173">
                  <a:extLst>
                    <a:ext uri="{9D8B030D-6E8A-4147-A177-3AD203B41FA5}">
                      <a16:colId xmlns:a16="http://schemas.microsoft.com/office/drawing/2014/main" val="2414335861"/>
                    </a:ext>
                  </a:extLst>
                </a:gridCol>
              </a:tblGrid>
              <a:tr h="0">
                <a:tc>
                  <a:txBody>
                    <a:bodyPr/>
                    <a:lstStyle/>
                    <a:p>
                      <a:pPr marL="0" marR="0" lvl="0" indent="0" algn="l" defTabSz="706557" rtl="0" eaLnBrk="1" fontAlgn="auto" latinLnBrk="0" hangingPunct="1">
                        <a:lnSpc>
                          <a:spcPct val="100000"/>
                        </a:lnSpc>
                        <a:spcBef>
                          <a:spcPts val="0"/>
                        </a:spcBef>
                        <a:spcAft>
                          <a:spcPts val="0"/>
                        </a:spcAft>
                        <a:buClrTx/>
                        <a:buSzTx/>
                        <a:buFontTx/>
                        <a:buNone/>
                        <a:tabLst/>
                        <a:defRPr/>
                      </a:pPr>
                      <a:r>
                        <a:rPr lang="en-US" sz="800" dirty="0">
                          <a:solidFill>
                            <a:schemeClr val="bg1"/>
                          </a:solidFill>
                          <a:latin typeface="Arial" panose="020B0604020202020204" pitchFamily="34" charset="0"/>
                          <a:cs typeface="Arial" panose="020B0604020202020204" pitchFamily="34" charset="0"/>
                        </a:rPr>
                        <a:t>PORTFOLIO OVERVIEW</a:t>
                      </a:r>
                      <a:endParaRPr lang="en-US" sz="800" baseline="30000" dirty="0">
                        <a:solidFill>
                          <a:schemeClr val="bg1"/>
                        </a:solidFill>
                        <a:latin typeface="Arial" panose="020B0604020202020204" pitchFamily="34" charset="0"/>
                        <a:cs typeface="Arial" panose="020B0604020202020204" pitchFamily="34" charset="0"/>
                      </a:endParaRPr>
                    </a:p>
                  </a:txBody>
                  <a:tcPr marL="45720" marR="45720" marT="27432" marB="27432" anchor="ctr">
                    <a:lnL w="12700" cmpd="sng">
                      <a:noFill/>
                    </a:lnL>
                    <a:lnR w="12700" cmpd="sng">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706557" rtl="0" eaLnBrk="1" fontAlgn="auto" latinLnBrk="0" hangingPunct="1">
                        <a:lnSpc>
                          <a:spcPct val="100000"/>
                        </a:lnSpc>
                        <a:spcBef>
                          <a:spcPts val="0"/>
                        </a:spcBef>
                        <a:spcAft>
                          <a:spcPts val="0"/>
                        </a:spcAft>
                        <a:buClrTx/>
                        <a:buSzTx/>
                        <a:buFontTx/>
                        <a:buNone/>
                        <a:tabLst/>
                        <a:defRPr/>
                      </a:pPr>
                      <a:r>
                        <a:rPr lang="en-US" sz="800" dirty="0">
                          <a:solidFill>
                            <a:schemeClr val="bg1"/>
                          </a:solidFill>
                          <a:latin typeface="Arial" panose="020B0604020202020204" pitchFamily="34" charset="0"/>
                          <a:cs typeface="Arial" panose="020B0604020202020204" pitchFamily="34" charset="0"/>
                        </a:rPr>
                        <a:t>#</a:t>
                      </a:r>
                    </a:p>
                  </a:txBody>
                  <a:tcPr marL="45720" marR="45720" marT="27432" marB="27432" anchor="ctr">
                    <a:lnL w="12700" cmpd="sng">
                      <a:noFill/>
                    </a:lnL>
                    <a:lnR w="12700" cmpd="sng">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665412972"/>
                  </a:ext>
                </a:extLst>
              </a:tr>
              <a:tr h="0">
                <a:tc>
                  <a:txBody>
                    <a:bodyPr/>
                    <a:lstStyle/>
                    <a:p>
                      <a:pPr algn="l"/>
                      <a:r>
                        <a:rPr lang="en-US" sz="800" dirty="0">
                          <a:solidFill>
                            <a:schemeClr val="tx1"/>
                          </a:solidFill>
                          <a:latin typeface="Arial" panose="020B0604020202020204" pitchFamily="34" charset="0"/>
                          <a:cs typeface="Arial" panose="020B0604020202020204" pitchFamily="34" charset="0"/>
                        </a:rPr>
                        <a:t>Total Projects (21 investment funds across 15 developments)</a:t>
                      </a:r>
                    </a:p>
                  </a:txBody>
                  <a:tcPr marL="45720" marR="457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15</a:t>
                      </a:r>
                    </a:p>
                  </a:txBody>
                  <a:tcPr marL="45720" marR="457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44673907"/>
                  </a:ext>
                </a:extLst>
              </a:tr>
              <a:tr h="0">
                <a:tc>
                  <a:txBody>
                    <a:bodyPr/>
                    <a:lstStyle/>
                    <a:p>
                      <a:pPr algn="l"/>
                      <a:r>
                        <a:rPr lang="en-US" sz="800" dirty="0">
                          <a:solidFill>
                            <a:schemeClr val="tx1"/>
                          </a:solidFill>
                          <a:latin typeface="Arial" panose="020B0604020202020204" pitchFamily="34" charset="0"/>
                          <a:cs typeface="Arial" panose="020B0604020202020204" pitchFamily="34" charset="0"/>
                        </a:rPr>
                        <a:t>Under Construction</a:t>
                      </a:r>
                    </a:p>
                  </a:txBody>
                  <a:tcPr marL="45720" marR="457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5 </a:t>
                      </a:r>
                    </a:p>
                  </a:txBody>
                  <a:tcPr marL="45720" marR="457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37724087"/>
                  </a:ext>
                </a:extLst>
              </a:tr>
              <a:tr h="0">
                <a:tc>
                  <a:txBody>
                    <a:bodyPr/>
                    <a:lstStyle/>
                    <a:p>
                      <a:pPr algn="l"/>
                      <a:r>
                        <a:rPr lang="en-US" sz="800" dirty="0">
                          <a:solidFill>
                            <a:schemeClr val="tx1"/>
                          </a:solidFill>
                          <a:latin typeface="Arial" panose="020B0604020202020204" pitchFamily="34" charset="0"/>
                          <a:cs typeface="Arial" panose="020B0604020202020204" pitchFamily="34" charset="0"/>
                        </a:rPr>
                        <a:t>Construction Completed</a:t>
                      </a:r>
                    </a:p>
                  </a:txBody>
                  <a:tcPr marL="45720" marR="457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10</a:t>
                      </a:r>
                    </a:p>
                  </a:txBody>
                  <a:tcPr marL="45720" marR="457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57205024"/>
                  </a:ext>
                </a:extLst>
              </a:tr>
            </a:tbl>
          </a:graphicData>
        </a:graphic>
      </p:graphicFrame>
      <p:graphicFrame>
        <p:nvGraphicFramePr>
          <p:cNvPr id="212" name="Table 14">
            <a:extLst>
              <a:ext uri="{FF2B5EF4-FFF2-40B4-BE49-F238E27FC236}">
                <a16:creationId xmlns:a16="http://schemas.microsoft.com/office/drawing/2014/main" id="{8C7456F2-1DC1-119D-674D-7CDECE922138}"/>
              </a:ext>
            </a:extLst>
          </p:cNvPr>
          <p:cNvGraphicFramePr>
            <a:graphicFrameLocks noGrp="1"/>
          </p:cNvGraphicFramePr>
          <p:nvPr>
            <p:extLst>
              <p:ext uri="{D42A27DB-BD31-4B8C-83A1-F6EECF244321}">
                <p14:modId xmlns:p14="http://schemas.microsoft.com/office/powerpoint/2010/main" val="998177398"/>
              </p:ext>
            </p:extLst>
          </p:nvPr>
        </p:nvGraphicFramePr>
        <p:xfrm>
          <a:off x="95888" y="1419658"/>
          <a:ext cx="2447251" cy="1182624"/>
        </p:xfrm>
        <a:graphic>
          <a:graphicData uri="http://schemas.openxmlformats.org/drawingml/2006/table">
            <a:tbl>
              <a:tblPr firstRow="1" bandRow="1">
                <a:tableStyleId>{5C22544A-7EE6-4342-B048-85BDC9FD1C3A}</a:tableStyleId>
              </a:tblPr>
              <a:tblGrid>
                <a:gridCol w="1955165">
                  <a:extLst>
                    <a:ext uri="{9D8B030D-6E8A-4147-A177-3AD203B41FA5}">
                      <a16:colId xmlns:a16="http://schemas.microsoft.com/office/drawing/2014/main" val="4003071032"/>
                    </a:ext>
                  </a:extLst>
                </a:gridCol>
                <a:gridCol w="492086">
                  <a:extLst>
                    <a:ext uri="{9D8B030D-6E8A-4147-A177-3AD203B41FA5}">
                      <a16:colId xmlns:a16="http://schemas.microsoft.com/office/drawing/2014/main" val="522944681"/>
                    </a:ext>
                  </a:extLst>
                </a:gridCol>
              </a:tblGrid>
              <a:tr h="0">
                <a:tc>
                  <a:txBody>
                    <a:bodyPr/>
                    <a:lstStyle/>
                    <a:p>
                      <a:pPr marL="0" marR="0" lvl="0" indent="0" algn="l" defTabSz="582930" rtl="0" eaLnBrk="1" fontAlgn="auto" latinLnBrk="0" hangingPunct="1">
                        <a:lnSpc>
                          <a:spcPct val="100000"/>
                        </a:lnSpc>
                        <a:spcBef>
                          <a:spcPts val="0"/>
                        </a:spcBef>
                        <a:spcAft>
                          <a:spcPts val="0"/>
                        </a:spcAft>
                        <a:buClrTx/>
                        <a:buSzTx/>
                        <a:buFontTx/>
                        <a:buNone/>
                        <a:tabLst/>
                        <a:defRPr/>
                      </a:pPr>
                      <a:r>
                        <a:rPr lang="en-US" sz="800" b="1" dirty="0">
                          <a:solidFill>
                            <a:schemeClr val="bg1"/>
                          </a:solidFill>
                          <a:latin typeface="Arial" panose="020B0604020202020204" pitchFamily="34" charset="0"/>
                          <a:cs typeface="Arial" panose="020B0604020202020204" pitchFamily="34" charset="0"/>
                        </a:rPr>
                        <a:t>COMPANY OVERVIEW</a:t>
                      </a:r>
                      <a:endParaRPr lang="en-US" sz="800" b="0" dirty="0">
                        <a:solidFill>
                          <a:schemeClr val="tx1"/>
                        </a:solidFill>
                        <a:latin typeface="Arial" panose="020B0604020202020204" pitchFamily="34" charset="0"/>
                        <a:cs typeface="Arial" panose="020B0604020202020204" pitchFamily="34" charset="0"/>
                      </a:endParaRPr>
                    </a:p>
                  </a:txBody>
                  <a:tcPr marL="45720" marR="4572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r"/>
                      <a:endParaRPr lang="en-US" sz="800" b="0" dirty="0">
                        <a:solidFill>
                          <a:schemeClr val="tx1"/>
                        </a:solidFill>
                        <a:latin typeface="Arial" panose="020B0604020202020204" pitchFamily="34" charset="0"/>
                        <a:cs typeface="Arial" panose="020B0604020202020204" pitchFamily="34" charset="0"/>
                      </a:endParaRPr>
                    </a:p>
                  </a:txBody>
                  <a:tcPr marL="45720" marR="4572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485168465"/>
                  </a:ext>
                </a:extLst>
              </a:tr>
              <a:tr h="0">
                <a:tc>
                  <a:txBody>
                    <a:bodyPr/>
                    <a:lstStyle/>
                    <a:p>
                      <a:pPr algn="l"/>
                      <a:r>
                        <a:rPr lang="en-US" sz="800" b="0" dirty="0">
                          <a:solidFill>
                            <a:schemeClr val="tx1"/>
                          </a:solidFill>
                          <a:latin typeface="Arial" panose="020B0604020202020204" pitchFamily="34" charset="0"/>
                          <a:cs typeface="Arial" panose="020B0604020202020204" pitchFamily="34" charset="0"/>
                        </a:rPr>
                        <a:t>Founding Year</a:t>
                      </a:r>
                    </a:p>
                  </a:txBody>
                  <a:tcPr marL="45720" marR="457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ysDot"/>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dirty="0">
                          <a:solidFill>
                            <a:schemeClr val="tx1"/>
                          </a:solidFill>
                          <a:latin typeface="Arial" panose="020B0604020202020204" pitchFamily="34" charset="0"/>
                          <a:cs typeface="Arial" panose="020B0604020202020204" pitchFamily="34" charset="0"/>
                        </a:rPr>
                        <a:t>2013</a:t>
                      </a:r>
                    </a:p>
                  </a:txBody>
                  <a:tcPr marL="45720" marR="457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ysDot"/>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44673907"/>
                  </a:ext>
                </a:extLst>
              </a:tr>
              <a:tr h="0">
                <a:tc>
                  <a:txBody>
                    <a:bodyPr/>
                    <a:lstStyle/>
                    <a:p>
                      <a:pPr algn="l"/>
                      <a:r>
                        <a:rPr lang="en-US" sz="800" dirty="0">
                          <a:solidFill>
                            <a:schemeClr val="tx1"/>
                          </a:solidFill>
                          <a:latin typeface="Arial" panose="020B0604020202020204" pitchFamily="34" charset="0"/>
                          <a:cs typeface="Arial" panose="020B0604020202020204" pitchFamily="34" charset="0"/>
                        </a:rPr>
                        <a:t>EB-5 Regional Center Investment Funds</a:t>
                      </a:r>
                    </a:p>
                  </a:txBody>
                  <a:tcPr marL="45720" marR="457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21</a:t>
                      </a:r>
                    </a:p>
                  </a:txBody>
                  <a:tcPr marL="45720" marR="457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37724087"/>
                  </a:ext>
                </a:extLst>
              </a:tr>
              <a:tr h="0">
                <a:tc>
                  <a:txBody>
                    <a:bodyPr/>
                    <a:lstStyle/>
                    <a:p>
                      <a:pPr algn="l"/>
                      <a:r>
                        <a:rPr lang="en-US" sz="800" dirty="0">
                          <a:solidFill>
                            <a:schemeClr val="tx1"/>
                          </a:solidFill>
                          <a:latin typeface="Arial" panose="020B0604020202020204" pitchFamily="34" charset="0"/>
                          <a:cs typeface="Arial" panose="020B0604020202020204" pitchFamily="34" charset="0"/>
                        </a:rPr>
                        <a:t>Total Project Development Cost</a:t>
                      </a:r>
                    </a:p>
                  </a:txBody>
                  <a:tcPr marL="45720" marR="457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$2.9B+</a:t>
                      </a:r>
                    </a:p>
                  </a:txBody>
                  <a:tcPr marL="45720" marR="457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57205024"/>
                  </a:ext>
                </a:extLst>
              </a:tr>
              <a:tr h="0">
                <a:tc>
                  <a:txBody>
                    <a:bodyPr/>
                    <a:lstStyle/>
                    <a:p>
                      <a:pPr algn="l"/>
                      <a:r>
                        <a:rPr lang="en-US" sz="800" dirty="0">
                          <a:solidFill>
                            <a:schemeClr val="tx1"/>
                          </a:solidFill>
                          <a:latin typeface="Arial" panose="020B0604020202020204" pitchFamily="34" charset="0"/>
                          <a:cs typeface="Arial" panose="020B0604020202020204" pitchFamily="34" charset="0"/>
                        </a:rPr>
                        <a:t>EB-5 Jobs Created</a:t>
                      </a:r>
                    </a:p>
                  </a:txBody>
                  <a:tcPr marL="45720" marR="457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19,000+</a:t>
                      </a:r>
                    </a:p>
                  </a:txBody>
                  <a:tcPr marL="45720" marR="457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76995104"/>
                  </a:ext>
                </a:extLst>
              </a:tr>
              <a:tr h="127258">
                <a:tc>
                  <a:txBody>
                    <a:bodyPr/>
                    <a:lstStyle/>
                    <a:p>
                      <a:pPr algn="l"/>
                      <a:r>
                        <a:rPr lang="en-US" sz="800" dirty="0">
                          <a:solidFill>
                            <a:schemeClr val="tx1"/>
                          </a:solidFill>
                          <a:latin typeface="Arial" panose="020B0604020202020204" pitchFamily="34" charset="0"/>
                          <a:cs typeface="Arial" panose="020B0604020202020204" pitchFamily="34" charset="0"/>
                        </a:rPr>
                        <a:t>Project Success &amp; Investment </a:t>
                      </a:r>
                      <a:br>
                        <a:rPr lang="en-US" sz="800" dirty="0">
                          <a:solidFill>
                            <a:schemeClr val="tx1"/>
                          </a:solidFill>
                          <a:latin typeface="Arial" panose="020B0604020202020204" pitchFamily="34" charset="0"/>
                          <a:cs typeface="Arial" panose="020B0604020202020204" pitchFamily="34" charset="0"/>
                        </a:rPr>
                      </a:br>
                      <a:r>
                        <a:rPr lang="en-US" sz="800" dirty="0">
                          <a:solidFill>
                            <a:schemeClr val="tx1"/>
                          </a:solidFill>
                          <a:latin typeface="Arial" panose="020B0604020202020204" pitchFamily="34" charset="0"/>
                          <a:cs typeface="Arial" panose="020B0604020202020204" pitchFamily="34" charset="0"/>
                        </a:rPr>
                        <a:t>Compliance</a:t>
                      </a:r>
                    </a:p>
                  </a:txBody>
                  <a:tcPr marL="45720" marR="457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100%</a:t>
                      </a:r>
                    </a:p>
                  </a:txBody>
                  <a:tcPr marL="45720" marR="457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60203212"/>
                  </a:ext>
                </a:extLst>
              </a:tr>
            </a:tbl>
          </a:graphicData>
        </a:graphic>
      </p:graphicFrame>
      <p:graphicFrame>
        <p:nvGraphicFramePr>
          <p:cNvPr id="213" name="Table 14">
            <a:extLst>
              <a:ext uri="{FF2B5EF4-FFF2-40B4-BE49-F238E27FC236}">
                <a16:creationId xmlns:a16="http://schemas.microsoft.com/office/drawing/2014/main" id="{19620CAE-6DE5-40D9-9F47-0CEE0A682BD8}"/>
              </a:ext>
            </a:extLst>
          </p:cNvPr>
          <p:cNvGraphicFramePr>
            <a:graphicFrameLocks noGrp="1"/>
          </p:cNvGraphicFramePr>
          <p:nvPr>
            <p:extLst>
              <p:ext uri="{D42A27DB-BD31-4B8C-83A1-F6EECF244321}">
                <p14:modId xmlns:p14="http://schemas.microsoft.com/office/powerpoint/2010/main" val="151261133"/>
              </p:ext>
            </p:extLst>
          </p:nvPr>
        </p:nvGraphicFramePr>
        <p:xfrm>
          <a:off x="2659516" y="1419657"/>
          <a:ext cx="2700982" cy="1187510"/>
        </p:xfrm>
        <a:graphic>
          <a:graphicData uri="http://schemas.openxmlformats.org/drawingml/2006/table">
            <a:tbl>
              <a:tblPr firstRow="1" bandRow="1">
                <a:tableStyleId>{5C22544A-7EE6-4342-B048-85BDC9FD1C3A}</a:tableStyleId>
              </a:tblPr>
              <a:tblGrid>
                <a:gridCol w="1713915">
                  <a:extLst>
                    <a:ext uri="{9D8B030D-6E8A-4147-A177-3AD203B41FA5}">
                      <a16:colId xmlns:a16="http://schemas.microsoft.com/office/drawing/2014/main" val="4003071032"/>
                    </a:ext>
                  </a:extLst>
                </a:gridCol>
                <a:gridCol w="987067">
                  <a:extLst>
                    <a:ext uri="{9D8B030D-6E8A-4147-A177-3AD203B41FA5}">
                      <a16:colId xmlns:a16="http://schemas.microsoft.com/office/drawing/2014/main" val="522944681"/>
                    </a:ext>
                  </a:extLst>
                </a:gridCol>
              </a:tblGrid>
              <a:tr h="171898">
                <a:tc gridSpan="2">
                  <a:txBody>
                    <a:bodyPr/>
                    <a:lstStyle/>
                    <a:p>
                      <a:pPr marL="0" marR="0" lvl="0" indent="0" algn="l" defTabSz="582930" rtl="0" eaLnBrk="1" fontAlgn="auto" latinLnBrk="0" hangingPunct="1">
                        <a:lnSpc>
                          <a:spcPct val="100000"/>
                        </a:lnSpc>
                        <a:spcBef>
                          <a:spcPts val="0"/>
                        </a:spcBef>
                        <a:spcAft>
                          <a:spcPts val="0"/>
                        </a:spcAft>
                        <a:buClrTx/>
                        <a:buSzTx/>
                        <a:buFontTx/>
                        <a:buNone/>
                        <a:tabLst/>
                        <a:defRPr/>
                      </a:pPr>
                      <a:r>
                        <a:rPr lang="en-US" sz="800" b="1" dirty="0">
                          <a:solidFill>
                            <a:schemeClr val="bg1"/>
                          </a:solidFill>
                          <a:latin typeface="Arial" panose="020B0604020202020204" pitchFamily="34" charset="0"/>
                          <a:cs typeface="Arial" panose="020B0604020202020204" pitchFamily="34" charset="0"/>
                        </a:rPr>
                        <a:t>CURRENT RC PROJECT INVESTMENT TERMS</a:t>
                      </a:r>
                    </a:p>
                  </a:txBody>
                  <a:tcPr marL="45720" marR="4572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algn="l"/>
                      <a:endParaRPr lang="en-US" sz="800" b="0" dirty="0">
                        <a:solidFill>
                          <a:schemeClr val="tx1"/>
                        </a:solidFill>
                        <a:latin typeface="Arial" panose="020B0604020202020204" pitchFamily="34" charset="0"/>
                        <a:cs typeface="Arial" panose="020B0604020202020204" pitchFamily="34" charset="0"/>
                      </a:endParaRPr>
                    </a:p>
                  </a:txBody>
                  <a:tcPr marL="45720" marR="4572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1368378"/>
                  </a:ext>
                </a:extLst>
              </a:tr>
              <a:tr h="187891">
                <a:tc>
                  <a:txBody>
                    <a:bodyPr/>
                    <a:lstStyle/>
                    <a:p>
                      <a:pPr algn="l"/>
                      <a:r>
                        <a:rPr lang="en-US" sz="800" b="0" dirty="0">
                          <a:solidFill>
                            <a:schemeClr val="tx1"/>
                          </a:solidFill>
                          <a:latin typeface="Arial" panose="020B0604020202020204" pitchFamily="34" charset="0"/>
                          <a:cs typeface="Arial" panose="020B0604020202020204" pitchFamily="34" charset="0"/>
                        </a:rPr>
                        <a:t>Investment Amount</a:t>
                      </a:r>
                    </a:p>
                  </a:txBody>
                  <a:tcPr marL="45720" marR="457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ysDot"/>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dirty="0">
                          <a:solidFill>
                            <a:schemeClr val="tx1"/>
                          </a:solidFill>
                          <a:latin typeface="Arial" panose="020B0604020202020204" pitchFamily="34" charset="0"/>
                          <a:cs typeface="Arial" panose="020B0604020202020204" pitchFamily="34" charset="0"/>
                        </a:rPr>
                        <a:t>$800,000</a:t>
                      </a:r>
                    </a:p>
                  </a:txBody>
                  <a:tcPr marL="45720" marR="457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ysDot"/>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44673907"/>
                  </a:ext>
                </a:extLst>
              </a:tr>
              <a:tr h="187891">
                <a:tc>
                  <a:txBody>
                    <a:bodyPr/>
                    <a:lstStyle/>
                    <a:p>
                      <a:pPr algn="l"/>
                      <a:r>
                        <a:rPr lang="en-US" sz="800" dirty="0">
                          <a:solidFill>
                            <a:schemeClr val="tx1"/>
                          </a:solidFill>
                          <a:latin typeface="Arial" panose="020B0604020202020204" pitchFamily="34" charset="0"/>
                          <a:cs typeface="Arial" panose="020B0604020202020204" pitchFamily="34" charset="0"/>
                        </a:rPr>
                        <a:t>Project Administrative Fee</a:t>
                      </a:r>
                    </a:p>
                  </a:txBody>
                  <a:tcPr marL="45720" marR="457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Varies by Project</a:t>
                      </a:r>
                    </a:p>
                  </a:txBody>
                  <a:tcPr marL="45720" marR="457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37724087"/>
                  </a:ext>
                </a:extLst>
              </a:tr>
              <a:tr h="187891">
                <a:tc>
                  <a:txBody>
                    <a:bodyPr/>
                    <a:lstStyle/>
                    <a:p>
                      <a:pPr algn="l"/>
                      <a:r>
                        <a:rPr lang="en-US" sz="800" dirty="0">
                          <a:solidFill>
                            <a:schemeClr val="tx1"/>
                          </a:solidFill>
                          <a:latin typeface="Arial" panose="020B0604020202020204" pitchFamily="34" charset="0"/>
                          <a:cs typeface="Arial" panose="020B0604020202020204" pitchFamily="34" charset="0"/>
                        </a:rPr>
                        <a:t>Annual Return </a:t>
                      </a:r>
                    </a:p>
                  </a:txBody>
                  <a:tcPr marL="45720" marR="457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Varies by Project</a:t>
                      </a:r>
                    </a:p>
                  </a:txBody>
                  <a:tcPr marL="45720" marR="457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57205024"/>
                  </a:ext>
                </a:extLst>
              </a:tr>
              <a:tr h="447053">
                <a:tc>
                  <a:txBody>
                    <a:bodyPr/>
                    <a:lstStyle/>
                    <a:p>
                      <a:pPr algn="l"/>
                      <a:r>
                        <a:rPr lang="en-US" sz="800" dirty="0">
                          <a:solidFill>
                            <a:schemeClr val="tx1"/>
                          </a:solidFill>
                          <a:latin typeface="Arial" panose="020B0604020202020204" pitchFamily="34" charset="0"/>
                          <a:cs typeface="Arial" panose="020B0604020202020204" pitchFamily="34" charset="0"/>
                        </a:rPr>
                        <a:t>Estimated immigration legal fees, USCIS filing fees and RC Integrity Fund fees</a:t>
                      </a:r>
                    </a:p>
                  </a:txBody>
                  <a:tcPr marL="45720" marR="457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$30,000 – $40,000</a:t>
                      </a:r>
                    </a:p>
                  </a:txBody>
                  <a:tcPr marL="45720" marR="457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76995104"/>
                  </a:ext>
                </a:extLst>
              </a:tr>
            </a:tbl>
          </a:graphicData>
        </a:graphic>
      </p:graphicFrame>
      <p:graphicFrame>
        <p:nvGraphicFramePr>
          <p:cNvPr id="215" name="Table 14">
            <a:extLst>
              <a:ext uri="{FF2B5EF4-FFF2-40B4-BE49-F238E27FC236}">
                <a16:creationId xmlns:a16="http://schemas.microsoft.com/office/drawing/2014/main" id="{5A9F9C23-DC9A-08D7-456E-44513F460CDC}"/>
              </a:ext>
            </a:extLst>
          </p:cNvPr>
          <p:cNvGraphicFramePr>
            <a:graphicFrameLocks noGrp="1"/>
          </p:cNvGraphicFramePr>
          <p:nvPr>
            <p:extLst>
              <p:ext uri="{D42A27DB-BD31-4B8C-83A1-F6EECF244321}">
                <p14:modId xmlns:p14="http://schemas.microsoft.com/office/powerpoint/2010/main" val="2809603297"/>
              </p:ext>
            </p:extLst>
          </p:nvPr>
        </p:nvGraphicFramePr>
        <p:xfrm>
          <a:off x="100599" y="4442881"/>
          <a:ext cx="2439858" cy="1359408"/>
        </p:xfrm>
        <a:graphic>
          <a:graphicData uri="http://schemas.openxmlformats.org/drawingml/2006/table">
            <a:tbl>
              <a:tblPr firstRow="1" bandRow="1">
                <a:tableStyleId>{5C22544A-7EE6-4342-B048-85BDC9FD1C3A}</a:tableStyleId>
              </a:tblPr>
              <a:tblGrid>
                <a:gridCol w="1948742">
                  <a:extLst>
                    <a:ext uri="{9D8B030D-6E8A-4147-A177-3AD203B41FA5}">
                      <a16:colId xmlns:a16="http://schemas.microsoft.com/office/drawing/2014/main" val="4003071032"/>
                    </a:ext>
                  </a:extLst>
                </a:gridCol>
                <a:gridCol w="491116">
                  <a:extLst>
                    <a:ext uri="{9D8B030D-6E8A-4147-A177-3AD203B41FA5}">
                      <a16:colId xmlns:a16="http://schemas.microsoft.com/office/drawing/2014/main" val="522944681"/>
                    </a:ext>
                  </a:extLst>
                </a:gridCol>
              </a:tblGrid>
              <a:tr h="0">
                <a:tc>
                  <a:txBody>
                    <a:bodyPr/>
                    <a:lstStyle/>
                    <a:p>
                      <a:pPr algn="l"/>
                      <a:r>
                        <a:rPr lang="en-US" sz="800" b="1" dirty="0">
                          <a:solidFill>
                            <a:schemeClr val="bg1"/>
                          </a:solidFill>
                          <a:latin typeface="Arial" panose="020B0604020202020204" pitchFamily="34" charset="0"/>
                          <a:cs typeface="Arial" panose="020B0604020202020204" pitchFamily="34" charset="0"/>
                        </a:rPr>
                        <a:t>INVESTOR TRACK RECORD</a:t>
                      </a:r>
                      <a:endParaRPr lang="en-US" sz="800" b="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l"/>
                      <a:endParaRPr lang="en-US" sz="800" b="1" dirty="0">
                        <a:solidFill>
                          <a:srgbClr val="FF0000"/>
                        </a:solidFill>
                        <a:latin typeface="Arial" panose="020B0604020202020204" pitchFamily="34" charset="0"/>
                        <a:cs typeface="Arial" panose="020B0604020202020204" pitchFamily="34" charset="0"/>
                      </a:endParaRPr>
                    </a:p>
                  </a:txBody>
                  <a:tcPr marL="45720" marR="457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74005519"/>
                  </a:ext>
                </a:extLst>
              </a:tr>
              <a:tr h="0">
                <a:tc>
                  <a:txBody>
                    <a:bodyPr/>
                    <a:lstStyle/>
                    <a:p>
                      <a:pPr algn="l"/>
                      <a:r>
                        <a:rPr lang="en-US" sz="800" b="0" dirty="0">
                          <a:solidFill>
                            <a:schemeClr val="tx1"/>
                          </a:solidFill>
                          <a:latin typeface="Arial" panose="020B0604020202020204" pitchFamily="34" charset="0"/>
                          <a:cs typeface="Arial" panose="020B0604020202020204" pitchFamily="34" charset="0"/>
                        </a:rPr>
                        <a:t>EB5AN EB-5 Investors</a:t>
                      </a:r>
                    </a:p>
                  </a:txBody>
                  <a:tcPr marL="45720" marR="457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ysDot"/>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dirty="0">
                          <a:solidFill>
                            <a:schemeClr val="tx1"/>
                          </a:solidFill>
                          <a:latin typeface="Arial" panose="020B0604020202020204" pitchFamily="34" charset="0"/>
                          <a:cs typeface="Arial" panose="020B0604020202020204" pitchFamily="34" charset="0"/>
                        </a:rPr>
                        <a:t>~1,000</a:t>
                      </a:r>
                    </a:p>
                  </a:txBody>
                  <a:tcPr marL="45720" marR="457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ysDot"/>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55568680"/>
                  </a:ext>
                </a:extLst>
              </a:tr>
              <a:tr h="0">
                <a:tc>
                  <a:txBody>
                    <a:bodyPr/>
                    <a:lstStyle/>
                    <a:p>
                      <a:pPr algn="l"/>
                      <a:r>
                        <a:rPr lang="en-US" sz="800" b="0" dirty="0">
                          <a:solidFill>
                            <a:schemeClr val="tx1"/>
                          </a:solidFill>
                          <a:latin typeface="Arial" panose="020B0604020202020204" pitchFamily="34" charset="0"/>
                          <a:cs typeface="Arial" panose="020B0604020202020204" pitchFamily="34" charset="0"/>
                        </a:rPr>
                        <a:t>I-526/E Approval Rate (RC and project)</a:t>
                      </a:r>
                    </a:p>
                  </a:txBody>
                  <a:tcPr marL="45720" marR="457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dirty="0">
                          <a:solidFill>
                            <a:schemeClr val="tx1"/>
                          </a:solidFill>
                          <a:latin typeface="Arial" panose="020B0604020202020204" pitchFamily="34" charset="0"/>
                          <a:cs typeface="Arial" panose="020B0604020202020204" pitchFamily="34" charset="0"/>
                        </a:rPr>
                        <a:t>100%</a:t>
                      </a:r>
                    </a:p>
                  </a:txBody>
                  <a:tcPr marL="45720" marR="457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44673907"/>
                  </a:ext>
                </a:extLst>
              </a:tr>
              <a:tr h="0">
                <a:tc>
                  <a:txBody>
                    <a:bodyPr/>
                    <a:lstStyle/>
                    <a:p>
                      <a:pPr algn="l"/>
                      <a:r>
                        <a:rPr lang="en-US" sz="800" dirty="0">
                          <a:solidFill>
                            <a:schemeClr val="tx1"/>
                          </a:solidFill>
                          <a:latin typeface="Arial" panose="020B0604020202020204" pitchFamily="34" charset="0"/>
                          <a:cs typeface="Arial" panose="020B0604020202020204" pitchFamily="34" charset="0"/>
                        </a:rPr>
                        <a:t>I-526/E Denials</a:t>
                      </a:r>
                      <a:r>
                        <a:rPr lang="en-US" sz="800" baseline="30000" dirty="0">
                          <a:solidFill>
                            <a:schemeClr val="tx1"/>
                          </a:solidFill>
                          <a:latin typeface="Arial" panose="020B0604020202020204" pitchFamily="34" charset="0"/>
                          <a:cs typeface="Arial" panose="020B0604020202020204" pitchFamily="34" charset="0"/>
                        </a:rPr>
                        <a:t>1</a:t>
                      </a:r>
                      <a:r>
                        <a:rPr lang="en-US" sz="800" dirty="0">
                          <a:solidFill>
                            <a:schemeClr val="tx1"/>
                          </a:solidFill>
                          <a:latin typeface="Arial" panose="020B0604020202020204" pitchFamily="34" charset="0"/>
                          <a:cs typeface="Arial" panose="020B0604020202020204" pitchFamily="34" charset="0"/>
                        </a:rPr>
                        <a:t> (source of funds only)</a:t>
                      </a:r>
                    </a:p>
                  </a:txBody>
                  <a:tcPr marL="45720" marR="457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5</a:t>
                      </a:r>
                    </a:p>
                  </a:txBody>
                  <a:tcPr marL="45720" marR="457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37724087"/>
                  </a:ext>
                </a:extLst>
              </a:tr>
              <a:tr h="0">
                <a:tc>
                  <a:txBody>
                    <a:bodyPr/>
                    <a:lstStyle/>
                    <a:p>
                      <a:pPr algn="l"/>
                      <a:r>
                        <a:rPr lang="en-US" sz="800" dirty="0">
                          <a:solidFill>
                            <a:schemeClr val="tx1"/>
                          </a:solidFill>
                          <a:latin typeface="Arial" panose="020B0604020202020204" pitchFamily="34" charset="0"/>
                          <a:cs typeface="Arial" panose="020B0604020202020204" pitchFamily="34" charset="0"/>
                        </a:rPr>
                        <a:t>Early Repayment for I-526/E Denial</a:t>
                      </a:r>
                    </a:p>
                  </a:txBody>
                  <a:tcPr marL="45720" marR="457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100%</a:t>
                      </a:r>
                    </a:p>
                  </a:txBody>
                  <a:tcPr marL="45720" marR="457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90650439"/>
                  </a:ext>
                </a:extLst>
              </a:tr>
              <a:tr h="0">
                <a:tc>
                  <a:txBody>
                    <a:bodyPr/>
                    <a:lstStyle/>
                    <a:p>
                      <a:pPr algn="l"/>
                      <a:r>
                        <a:rPr lang="en-US" sz="800" dirty="0">
                          <a:solidFill>
                            <a:schemeClr val="tx1"/>
                          </a:solidFill>
                          <a:latin typeface="Arial" panose="020B0604020202020204" pitchFamily="34" charset="0"/>
                          <a:cs typeface="Arial" panose="020B0604020202020204" pitchFamily="34" charset="0"/>
                        </a:rPr>
                        <a:t>I-829 Approval Rate</a:t>
                      </a:r>
                    </a:p>
                  </a:txBody>
                  <a:tcPr marL="45720" marR="457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100%</a:t>
                      </a:r>
                    </a:p>
                  </a:txBody>
                  <a:tcPr marL="45720" marR="457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18389807"/>
                  </a:ext>
                </a:extLst>
              </a:tr>
              <a:tr h="0">
                <a:tc>
                  <a:txBody>
                    <a:bodyPr/>
                    <a:lstStyle/>
                    <a:p>
                      <a:pPr algn="l"/>
                      <a:r>
                        <a:rPr lang="en-US" sz="800" dirty="0">
                          <a:solidFill>
                            <a:schemeClr val="tx1"/>
                          </a:solidFill>
                          <a:latin typeface="Arial" panose="020B0604020202020204" pitchFamily="34" charset="0"/>
                          <a:cs typeface="Arial" panose="020B0604020202020204" pitchFamily="34" charset="0"/>
                        </a:rPr>
                        <a:t>Investor Preferred Returns Paid and Funds</a:t>
                      </a:r>
                      <a:r>
                        <a:rPr lang="en-US" sz="800" baseline="0" dirty="0">
                          <a:solidFill>
                            <a:schemeClr val="tx1"/>
                          </a:solidFill>
                          <a:latin typeface="Arial" panose="020B0604020202020204" pitchFamily="34" charset="0"/>
                          <a:cs typeface="Arial" panose="020B0604020202020204" pitchFamily="34" charset="0"/>
                        </a:rPr>
                        <a:t> in Good Standing or Repaid</a:t>
                      </a:r>
                      <a:endParaRPr lang="en-US" sz="80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100%</a:t>
                      </a:r>
                    </a:p>
                  </a:txBody>
                  <a:tcPr marL="45720" marR="457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graphicFrame>
        <p:nvGraphicFramePr>
          <p:cNvPr id="222" name="Table 14">
            <a:extLst>
              <a:ext uri="{FF2B5EF4-FFF2-40B4-BE49-F238E27FC236}">
                <a16:creationId xmlns:a16="http://schemas.microsoft.com/office/drawing/2014/main" id="{C3B57428-8FA1-ED0B-2EDD-F330FA59717C}"/>
              </a:ext>
            </a:extLst>
          </p:cNvPr>
          <p:cNvGraphicFramePr>
            <a:graphicFrameLocks noGrp="1"/>
          </p:cNvGraphicFramePr>
          <p:nvPr>
            <p:extLst>
              <p:ext uri="{D42A27DB-BD31-4B8C-83A1-F6EECF244321}">
                <p14:modId xmlns:p14="http://schemas.microsoft.com/office/powerpoint/2010/main" val="3588173627"/>
              </p:ext>
            </p:extLst>
          </p:nvPr>
        </p:nvGraphicFramePr>
        <p:xfrm>
          <a:off x="95889" y="3571284"/>
          <a:ext cx="2439684" cy="774192"/>
        </p:xfrm>
        <a:graphic>
          <a:graphicData uri="http://schemas.openxmlformats.org/drawingml/2006/table">
            <a:tbl>
              <a:tblPr firstRow="1" bandRow="1">
                <a:tableStyleId>{5C22544A-7EE6-4342-B048-85BDC9FD1C3A}</a:tableStyleId>
              </a:tblPr>
              <a:tblGrid>
                <a:gridCol w="1948604">
                  <a:extLst>
                    <a:ext uri="{9D8B030D-6E8A-4147-A177-3AD203B41FA5}">
                      <a16:colId xmlns:a16="http://schemas.microsoft.com/office/drawing/2014/main" val="4003071032"/>
                    </a:ext>
                  </a:extLst>
                </a:gridCol>
                <a:gridCol w="491080">
                  <a:extLst>
                    <a:ext uri="{9D8B030D-6E8A-4147-A177-3AD203B41FA5}">
                      <a16:colId xmlns:a16="http://schemas.microsoft.com/office/drawing/2014/main" val="522944681"/>
                    </a:ext>
                  </a:extLst>
                </a:gridCol>
              </a:tblGrid>
              <a:tr h="0">
                <a:tc gridSpan="2">
                  <a:txBody>
                    <a:bodyPr/>
                    <a:lstStyle/>
                    <a:p>
                      <a:pPr marL="0" marR="0" lvl="0" indent="0" algn="l" defTabSz="582930" rtl="0" eaLnBrk="1" fontAlgn="auto" latinLnBrk="0" hangingPunct="1">
                        <a:lnSpc>
                          <a:spcPct val="100000"/>
                        </a:lnSpc>
                        <a:spcBef>
                          <a:spcPts val="0"/>
                        </a:spcBef>
                        <a:spcAft>
                          <a:spcPts val="0"/>
                        </a:spcAft>
                        <a:buClrTx/>
                        <a:buSzTx/>
                        <a:buFontTx/>
                        <a:buNone/>
                        <a:tabLst/>
                        <a:defRPr/>
                      </a:pPr>
                      <a:r>
                        <a:rPr lang="en-US" sz="800" b="1" dirty="0">
                          <a:solidFill>
                            <a:schemeClr val="bg1"/>
                          </a:solidFill>
                          <a:latin typeface="Arial" panose="020B0604020202020204" pitchFamily="34" charset="0"/>
                          <a:cs typeface="Arial" panose="020B0604020202020204" pitchFamily="34" charset="0"/>
                        </a:rPr>
                        <a:t>REGIONAL CENTER TRACK RECORD</a:t>
                      </a:r>
                      <a:endParaRPr lang="en-US" sz="800" b="1" baseline="30000" dirty="0">
                        <a:solidFill>
                          <a:schemeClr val="bg1"/>
                        </a:solidFill>
                        <a:latin typeface="Arial" panose="020B0604020202020204" pitchFamily="34" charset="0"/>
                        <a:cs typeface="Arial" panose="020B0604020202020204" pitchFamily="34" charset="0"/>
                      </a:endParaRPr>
                    </a:p>
                  </a:txBody>
                  <a:tcPr marL="45720" marR="4572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algn="r"/>
                      <a:endParaRPr lang="en-US" sz="800" b="0" dirty="0">
                        <a:solidFill>
                          <a:schemeClr val="tx1"/>
                        </a:solidFill>
                        <a:latin typeface="Arial" panose="020B0604020202020204" pitchFamily="34" charset="0"/>
                        <a:cs typeface="Arial" panose="020B0604020202020204" pitchFamily="34" charset="0"/>
                      </a:endParaRPr>
                    </a:p>
                  </a:txBody>
                  <a:tcPr marL="45720" marR="0"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25956360"/>
                  </a:ext>
                </a:extLst>
              </a:tr>
              <a:tr h="0">
                <a:tc>
                  <a:txBody>
                    <a:bodyPr/>
                    <a:lstStyle/>
                    <a:p>
                      <a:pPr algn="l"/>
                      <a:r>
                        <a:rPr lang="en-US" sz="800" b="0" dirty="0">
                          <a:solidFill>
                            <a:schemeClr val="tx1"/>
                          </a:solidFill>
                          <a:latin typeface="Arial" panose="020B0604020202020204" pitchFamily="34" charset="0"/>
                          <a:cs typeface="Arial" panose="020B0604020202020204" pitchFamily="34" charset="0"/>
                        </a:rPr>
                        <a:t>I-956 Regional Center Designation Approval Rate</a:t>
                      </a:r>
                    </a:p>
                  </a:txBody>
                  <a:tcPr marL="45720" marR="457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ysDot"/>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dirty="0">
                          <a:solidFill>
                            <a:schemeClr val="tx1"/>
                          </a:solidFill>
                          <a:latin typeface="Arial" panose="020B0604020202020204" pitchFamily="34" charset="0"/>
                          <a:cs typeface="Arial" panose="020B0604020202020204" pitchFamily="34" charset="0"/>
                        </a:rPr>
                        <a:t>100%</a:t>
                      </a:r>
                    </a:p>
                  </a:txBody>
                  <a:tcPr marL="45720" marR="457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ysDot"/>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0702966"/>
                  </a:ext>
                </a:extLst>
              </a:tr>
              <a:tr h="0">
                <a:tc>
                  <a:txBody>
                    <a:bodyPr/>
                    <a:lstStyle/>
                    <a:p>
                      <a:pPr algn="l"/>
                      <a:r>
                        <a:rPr lang="en-US" sz="800" dirty="0">
                          <a:solidFill>
                            <a:schemeClr val="tx1"/>
                          </a:solidFill>
                          <a:latin typeface="Arial" panose="020B0604020202020204" pitchFamily="34" charset="0"/>
                          <a:cs typeface="Arial" panose="020B0604020202020204" pitchFamily="34" charset="0"/>
                        </a:rPr>
                        <a:t>I-924A and I-956G Annual </a:t>
                      </a:r>
                      <a:br>
                        <a:rPr lang="en-US" sz="800" dirty="0">
                          <a:solidFill>
                            <a:schemeClr val="tx1"/>
                          </a:solidFill>
                          <a:latin typeface="Arial" panose="020B0604020202020204" pitchFamily="34" charset="0"/>
                          <a:cs typeface="Arial" panose="020B0604020202020204" pitchFamily="34" charset="0"/>
                        </a:rPr>
                      </a:br>
                      <a:r>
                        <a:rPr lang="en-US" sz="800" dirty="0">
                          <a:solidFill>
                            <a:schemeClr val="tx1"/>
                          </a:solidFill>
                          <a:latin typeface="Arial" panose="020B0604020202020204" pitchFamily="34" charset="0"/>
                          <a:cs typeface="Arial" panose="020B0604020202020204" pitchFamily="34" charset="0"/>
                        </a:rPr>
                        <a:t>Compliance / Current Standing </a:t>
                      </a:r>
                    </a:p>
                  </a:txBody>
                  <a:tcPr marL="45720" marR="457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100%</a:t>
                      </a:r>
                    </a:p>
                  </a:txBody>
                  <a:tcPr marL="45720" marR="457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37724087"/>
                  </a:ext>
                </a:extLst>
              </a:tr>
            </a:tbl>
          </a:graphicData>
        </a:graphic>
      </p:graphicFrame>
      <p:graphicFrame>
        <p:nvGraphicFramePr>
          <p:cNvPr id="225" name="Table 14">
            <a:extLst>
              <a:ext uri="{FF2B5EF4-FFF2-40B4-BE49-F238E27FC236}">
                <a16:creationId xmlns:a16="http://schemas.microsoft.com/office/drawing/2014/main" id="{C2EEA424-43EA-A426-324A-1055C5359ED7}"/>
              </a:ext>
            </a:extLst>
          </p:cNvPr>
          <p:cNvGraphicFramePr>
            <a:graphicFrameLocks noGrp="1"/>
          </p:cNvGraphicFramePr>
          <p:nvPr>
            <p:extLst>
              <p:ext uri="{D42A27DB-BD31-4B8C-83A1-F6EECF244321}">
                <p14:modId xmlns:p14="http://schemas.microsoft.com/office/powerpoint/2010/main" val="1925587005"/>
              </p:ext>
            </p:extLst>
          </p:nvPr>
        </p:nvGraphicFramePr>
        <p:xfrm>
          <a:off x="91621" y="2699687"/>
          <a:ext cx="2448836" cy="774192"/>
        </p:xfrm>
        <a:graphic>
          <a:graphicData uri="http://schemas.openxmlformats.org/drawingml/2006/table">
            <a:tbl>
              <a:tblPr firstRow="1" bandRow="1">
                <a:tableStyleId>{5C22544A-7EE6-4342-B048-85BDC9FD1C3A}</a:tableStyleId>
              </a:tblPr>
              <a:tblGrid>
                <a:gridCol w="1955913">
                  <a:extLst>
                    <a:ext uri="{9D8B030D-6E8A-4147-A177-3AD203B41FA5}">
                      <a16:colId xmlns:a16="http://schemas.microsoft.com/office/drawing/2014/main" val="4003071032"/>
                    </a:ext>
                  </a:extLst>
                </a:gridCol>
                <a:gridCol w="492923">
                  <a:extLst>
                    <a:ext uri="{9D8B030D-6E8A-4147-A177-3AD203B41FA5}">
                      <a16:colId xmlns:a16="http://schemas.microsoft.com/office/drawing/2014/main" val="522944681"/>
                    </a:ext>
                  </a:extLst>
                </a:gridCol>
              </a:tblGrid>
              <a:tr h="0">
                <a:tc>
                  <a:txBody>
                    <a:bodyPr/>
                    <a:lstStyle/>
                    <a:p>
                      <a:pPr marL="0" marR="0" lvl="0" indent="0" algn="l" defTabSz="582930" rtl="0" eaLnBrk="1" fontAlgn="auto" latinLnBrk="0" hangingPunct="1">
                        <a:lnSpc>
                          <a:spcPct val="100000"/>
                        </a:lnSpc>
                        <a:spcBef>
                          <a:spcPts val="0"/>
                        </a:spcBef>
                        <a:spcAft>
                          <a:spcPts val="0"/>
                        </a:spcAft>
                        <a:buClrTx/>
                        <a:buSzTx/>
                        <a:buFontTx/>
                        <a:buNone/>
                        <a:tabLst/>
                        <a:defRPr/>
                      </a:pPr>
                      <a:r>
                        <a:rPr lang="en-US" sz="800" b="1" dirty="0">
                          <a:solidFill>
                            <a:schemeClr val="bg1"/>
                          </a:solidFill>
                          <a:latin typeface="Arial" panose="020B0604020202020204" pitchFamily="34" charset="0"/>
                          <a:cs typeface="Arial" panose="020B0604020202020204" pitchFamily="34" charset="0"/>
                        </a:rPr>
                        <a:t>PROJECT TRACK RECORD</a:t>
                      </a:r>
                      <a:endParaRPr lang="en-US" sz="800" b="1" baseline="30000" dirty="0">
                        <a:solidFill>
                          <a:schemeClr val="bg1"/>
                        </a:solidFill>
                        <a:latin typeface="Arial" panose="020B0604020202020204" pitchFamily="34" charset="0"/>
                        <a:cs typeface="Arial" panose="020B0604020202020204" pitchFamily="34" charset="0"/>
                      </a:endParaRPr>
                    </a:p>
                  </a:txBody>
                  <a:tcPr marL="45720" marR="4572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800" b="0" dirty="0">
                        <a:solidFill>
                          <a:schemeClr val="tx1"/>
                        </a:solidFill>
                        <a:latin typeface="Arial" panose="020B0604020202020204" pitchFamily="34" charset="0"/>
                        <a:cs typeface="Arial" panose="020B0604020202020204" pitchFamily="34" charset="0"/>
                      </a:endParaRPr>
                    </a:p>
                  </a:txBody>
                  <a:tcPr marL="45720" marR="4572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809140836"/>
                  </a:ext>
                </a:extLst>
              </a:tr>
              <a:tr h="0">
                <a:tc>
                  <a:txBody>
                    <a:bodyPr/>
                    <a:lstStyle/>
                    <a:p>
                      <a:pPr algn="l"/>
                      <a:r>
                        <a:rPr lang="en-US" sz="800" b="0" dirty="0">
                          <a:solidFill>
                            <a:schemeClr val="tx1"/>
                          </a:solidFill>
                          <a:latin typeface="Arial" panose="020B0604020202020204" pitchFamily="34" charset="0"/>
                          <a:cs typeface="Arial" panose="020B0604020202020204" pitchFamily="34" charset="0"/>
                        </a:rPr>
                        <a:t>I-924 and I-956F “Exemplar” </a:t>
                      </a:r>
                      <a:br>
                        <a:rPr lang="en-US" sz="800" b="0" dirty="0">
                          <a:solidFill>
                            <a:schemeClr val="tx1"/>
                          </a:solidFill>
                          <a:latin typeface="Arial" panose="020B0604020202020204" pitchFamily="34" charset="0"/>
                          <a:cs typeface="Arial" panose="020B0604020202020204" pitchFamily="34" charset="0"/>
                        </a:rPr>
                      </a:br>
                      <a:r>
                        <a:rPr lang="en-US" sz="800" b="0" dirty="0">
                          <a:solidFill>
                            <a:schemeClr val="tx1"/>
                          </a:solidFill>
                          <a:latin typeface="Arial" panose="020B0604020202020204" pitchFamily="34" charset="0"/>
                          <a:cs typeface="Arial" panose="020B0604020202020204" pitchFamily="34" charset="0"/>
                        </a:rPr>
                        <a:t>Approval Rate</a:t>
                      </a:r>
                    </a:p>
                  </a:txBody>
                  <a:tcPr marL="45720" marR="457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ysDot"/>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dirty="0">
                          <a:solidFill>
                            <a:schemeClr val="tx1"/>
                          </a:solidFill>
                          <a:latin typeface="Arial" panose="020B0604020202020204" pitchFamily="34" charset="0"/>
                          <a:cs typeface="Arial" panose="020B0604020202020204" pitchFamily="34" charset="0"/>
                        </a:rPr>
                        <a:t>100%</a:t>
                      </a:r>
                    </a:p>
                  </a:txBody>
                  <a:tcPr marL="45720" marR="457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ysDot"/>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44673907"/>
                  </a:ext>
                </a:extLst>
              </a:tr>
              <a:tr h="0">
                <a:tc>
                  <a:txBody>
                    <a:bodyPr/>
                    <a:lstStyle/>
                    <a:p>
                      <a:pPr algn="l"/>
                      <a:r>
                        <a:rPr lang="en-US" sz="800" dirty="0">
                          <a:solidFill>
                            <a:schemeClr val="tx1"/>
                          </a:solidFill>
                          <a:latin typeface="Arial" panose="020B0604020202020204" pitchFamily="34" charset="0"/>
                          <a:cs typeface="Arial" panose="020B0604020202020204" pitchFamily="34" charset="0"/>
                        </a:rPr>
                        <a:t>Project Completion/Development</a:t>
                      </a:r>
                      <a:r>
                        <a:rPr lang="en-US" sz="800" baseline="30000" dirty="0">
                          <a:solidFill>
                            <a:schemeClr val="tx1"/>
                          </a:solidFill>
                          <a:latin typeface="Arial" panose="020B0604020202020204" pitchFamily="34" charset="0"/>
                          <a:cs typeface="Arial" panose="020B0604020202020204" pitchFamily="34" charset="0"/>
                        </a:rPr>
                        <a:t>1 </a:t>
                      </a:r>
                      <a:br>
                        <a:rPr lang="en-US" sz="800" baseline="30000" dirty="0">
                          <a:solidFill>
                            <a:schemeClr val="tx1"/>
                          </a:solidFill>
                          <a:latin typeface="Arial" panose="020B0604020202020204" pitchFamily="34" charset="0"/>
                          <a:cs typeface="Arial" panose="020B0604020202020204" pitchFamily="34" charset="0"/>
                        </a:rPr>
                      </a:br>
                      <a:r>
                        <a:rPr lang="en-US" sz="800" baseline="0" dirty="0">
                          <a:solidFill>
                            <a:schemeClr val="tx1"/>
                          </a:solidFill>
                          <a:latin typeface="Arial" panose="020B0604020202020204" pitchFamily="34" charset="0"/>
                          <a:cs typeface="Arial" panose="020B0604020202020204" pitchFamily="34" charset="0"/>
                        </a:rPr>
                        <a:t>and Investment Compliance</a:t>
                      </a:r>
                      <a:endParaRPr lang="en-US" sz="800" baseline="30000" dirty="0">
                        <a:solidFill>
                          <a:schemeClr val="tx1"/>
                        </a:solidFill>
                        <a:latin typeface="Arial" panose="020B0604020202020204" pitchFamily="34" charset="0"/>
                        <a:cs typeface="Arial" panose="020B0604020202020204" pitchFamily="34" charset="0"/>
                      </a:endParaRPr>
                    </a:p>
                  </a:txBody>
                  <a:tcPr marL="45720" marR="457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100%</a:t>
                      </a:r>
                    </a:p>
                  </a:txBody>
                  <a:tcPr marL="45720" marR="457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37724087"/>
                  </a:ext>
                </a:extLst>
              </a:tr>
            </a:tbl>
          </a:graphicData>
        </a:graphic>
      </p:graphicFrame>
      <p:graphicFrame>
        <p:nvGraphicFramePr>
          <p:cNvPr id="226" name="Table 14">
            <a:extLst>
              <a:ext uri="{FF2B5EF4-FFF2-40B4-BE49-F238E27FC236}">
                <a16:creationId xmlns:a16="http://schemas.microsoft.com/office/drawing/2014/main" id="{A78BF960-13CB-D0EB-5E09-606810BD1F31}"/>
              </a:ext>
            </a:extLst>
          </p:cNvPr>
          <p:cNvGraphicFramePr>
            <a:graphicFrameLocks noGrp="1"/>
          </p:cNvGraphicFramePr>
          <p:nvPr>
            <p:extLst>
              <p:ext uri="{D42A27DB-BD31-4B8C-83A1-F6EECF244321}">
                <p14:modId xmlns:p14="http://schemas.microsoft.com/office/powerpoint/2010/main" val="3368414321"/>
              </p:ext>
            </p:extLst>
          </p:nvPr>
        </p:nvGraphicFramePr>
        <p:xfrm>
          <a:off x="2659516" y="2699688"/>
          <a:ext cx="2700982" cy="2697480"/>
        </p:xfrm>
        <a:graphic>
          <a:graphicData uri="http://schemas.openxmlformats.org/drawingml/2006/table">
            <a:tbl>
              <a:tblPr firstRow="1" bandRow="1">
                <a:tableStyleId>{5C22544A-7EE6-4342-B048-85BDC9FD1C3A}</a:tableStyleId>
              </a:tblPr>
              <a:tblGrid>
                <a:gridCol w="2700982">
                  <a:extLst>
                    <a:ext uri="{9D8B030D-6E8A-4147-A177-3AD203B41FA5}">
                      <a16:colId xmlns:a16="http://schemas.microsoft.com/office/drawing/2014/main" val="4003071032"/>
                    </a:ext>
                  </a:extLst>
                </a:gridCol>
              </a:tblGrid>
              <a:tr h="205360">
                <a:tc>
                  <a:txBody>
                    <a:bodyPr/>
                    <a:lstStyle/>
                    <a:p>
                      <a:pPr marL="0" marR="0" lvl="0" indent="0" algn="l" defTabSz="582930" rtl="0" eaLnBrk="1" fontAlgn="auto" latinLnBrk="0" hangingPunct="1">
                        <a:lnSpc>
                          <a:spcPct val="100000"/>
                        </a:lnSpc>
                        <a:spcBef>
                          <a:spcPts val="0"/>
                        </a:spcBef>
                        <a:spcAft>
                          <a:spcPts val="200"/>
                        </a:spcAft>
                        <a:buClrTx/>
                        <a:buSzTx/>
                        <a:buFontTx/>
                        <a:buNone/>
                        <a:tabLst/>
                        <a:defRPr/>
                      </a:pPr>
                      <a:r>
                        <a:rPr lang="en-US" sz="800" b="1" dirty="0">
                          <a:solidFill>
                            <a:schemeClr val="bg1"/>
                          </a:solidFill>
                          <a:latin typeface="Arial" panose="020B0604020202020204" pitchFamily="34" charset="0"/>
                          <a:cs typeface="Arial" panose="020B0604020202020204" pitchFamily="34" charset="0"/>
                        </a:rPr>
                        <a:t>INVESTMENT APPROACH</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761368378"/>
                  </a:ext>
                </a:extLst>
              </a:tr>
              <a:tr h="2456352">
                <a:tc>
                  <a:txBody>
                    <a:bodyPr/>
                    <a:lstStyle/>
                    <a:p>
                      <a:pPr algn="l">
                        <a:spcAft>
                          <a:spcPts val="200"/>
                        </a:spcAft>
                      </a:pPr>
                      <a:r>
                        <a:rPr lang="en-US" sz="800" b="0" dirty="0">
                          <a:solidFill>
                            <a:schemeClr val="tx1"/>
                          </a:solidFill>
                          <a:latin typeface="Arial" panose="020B0604020202020204" pitchFamily="34" charset="0"/>
                          <a:cs typeface="Arial" panose="020B0604020202020204" pitchFamily="34" charset="0"/>
                        </a:rPr>
                        <a:t>EB5AN’s approach is to identify institutional-quality real estate development projects that satisfy its strict internal underwriting criteria for both immigration and financial risk. </a:t>
                      </a:r>
                    </a:p>
                    <a:p>
                      <a:pPr algn="l">
                        <a:spcAft>
                          <a:spcPts val="200"/>
                        </a:spcAft>
                      </a:pPr>
                      <a:endParaRPr lang="en-US" sz="800" b="0" dirty="0">
                        <a:solidFill>
                          <a:schemeClr val="tx1"/>
                        </a:solidFill>
                        <a:latin typeface="Arial" panose="020B0604020202020204" pitchFamily="34" charset="0"/>
                        <a:cs typeface="Arial" panose="020B0604020202020204" pitchFamily="34" charset="0"/>
                      </a:endParaRPr>
                    </a:p>
                    <a:p>
                      <a:pPr algn="l">
                        <a:spcAft>
                          <a:spcPts val="0"/>
                        </a:spcAft>
                      </a:pPr>
                      <a:r>
                        <a:rPr lang="en-US" sz="800" b="0" dirty="0">
                          <a:solidFill>
                            <a:schemeClr val="tx1"/>
                          </a:solidFill>
                          <a:latin typeface="Arial" panose="020B0604020202020204" pitchFamily="34" charset="0"/>
                          <a:cs typeface="Arial" panose="020B0604020202020204" pitchFamily="34" charset="0"/>
                        </a:rPr>
                        <a:t>EB5AN managed projects are structured to not be reliant on any minimum amount of EB-5 funding to achieve completion. Additionally, EB5AN prioritizes investing in projects with EB-5 jobs already created for its investors, and those that are ultimately projected to create significantly more jobs per investor than are required under the EB-5 program.</a:t>
                      </a:r>
                    </a:p>
                    <a:p>
                      <a:pPr algn="l">
                        <a:spcAft>
                          <a:spcPts val="200"/>
                        </a:spcAft>
                      </a:pPr>
                      <a:endParaRPr lang="en-US" sz="800" b="0" dirty="0">
                        <a:solidFill>
                          <a:schemeClr val="tx1"/>
                        </a:solidFill>
                        <a:latin typeface="Arial" panose="020B0604020202020204" pitchFamily="34" charset="0"/>
                        <a:cs typeface="Arial" panose="020B0604020202020204" pitchFamily="34" charset="0"/>
                      </a:endParaRPr>
                    </a:p>
                    <a:p>
                      <a:pPr algn="l">
                        <a:spcAft>
                          <a:spcPts val="200"/>
                        </a:spcAft>
                      </a:pPr>
                      <a:r>
                        <a:rPr lang="en-US" sz="800" b="0" dirty="0">
                          <a:solidFill>
                            <a:schemeClr val="tx1"/>
                          </a:solidFill>
                          <a:latin typeface="Arial" panose="020B0604020202020204" pitchFamily="34" charset="0"/>
                          <a:cs typeface="Arial" panose="020B0604020202020204" pitchFamily="34" charset="0"/>
                        </a:rPr>
                        <a:t>EB5AN collaborates with multiple top development firms including Kolter—one of the largest private developers in the country. Kolter has been involved in over $29 billion of real estate transactions since its founding in 1997 and has never failed to complete a project, and never failed to repay a loan</a:t>
                      </a:r>
                      <a:r>
                        <a:rPr lang="en-US" sz="800" b="0" baseline="30000" dirty="0">
                          <a:solidFill>
                            <a:schemeClr val="tx1"/>
                          </a:solidFill>
                          <a:latin typeface="Arial" panose="020B0604020202020204" pitchFamily="34" charset="0"/>
                          <a:cs typeface="Arial" panose="020B0604020202020204" pitchFamily="34" charset="0"/>
                        </a:rPr>
                        <a:t>2</a:t>
                      </a:r>
                      <a:r>
                        <a:rPr lang="en-US" sz="800" b="0" dirty="0">
                          <a:solidFill>
                            <a:schemeClr val="tx1"/>
                          </a:solidFill>
                          <a:latin typeface="Arial" panose="020B0604020202020204" pitchFamily="34" charset="0"/>
                          <a:cs typeface="Arial" panose="020B0604020202020204" pitchFamily="34" charset="0"/>
                        </a:rPr>
                        <a:t>. EB5AN is 100% independent from Kolter.</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ysDot"/>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44673907"/>
                  </a:ext>
                </a:extLst>
              </a:tr>
            </a:tbl>
          </a:graphicData>
        </a:graphic>
      </p:graphicFrame>
      <p:graphicFrame>
        <p:nvGraphicFramePr>
          <p:cNvPr id="227" name="Table 14">
            <a:extLst>
              <a:ext uri="{FF2B5EF4-FFF2-40B4-BE49-F238E27FC236}">
                <a16:creationId xmlns:a16="http://schemas.microsoft.com/office/drawing/2014/main" id="{5CDCE709-3914-4FA4-0E2D-49CF4182B3E6}"/>
              </a:ext>
            </a:extLst>
          </p:cNvPr>
          <p:cNvGraphicFramePr>
            <a:graphicFrameLocks noGrp="1"/>
          </p:cNvGraphicFramePr>
          <p:nvPr>
            <p:extLst>
              <p:ext uri="{D42A27DB-BD31-4B8C-83A1-F6EECF244321}">
                <p14:modId xmlns:p14="http://schemas.microsoft.com/office/powerpoint/2010/main" val="1253125463"/>
              </p:ext>
            </p:extLst>
          </p:nvPr>
        </p:nvGraphicFramePr>
        <p:xfrm>
          <a:off x="2659516" y="5462054"/>
          <a:ext cx="2700982" cy="2074222"/>
        </p:xfrm>
        <a:graphic>
          <a:graphicData uri="http://schemas.openxmlformats.org/drawingml/2006/table">
            <a:tbl>
              <a:tblPr firstRow="1" bandRow="1">
                <a:tableStyleId>{5C22544A-7EE6-4342-B048-85BDC9FD1C3A}</a:tableStyleId>
              </a:tblPr>
              <a:tblGrid>
                <a:gridCol w="2700982">
                  <a:extLst>
                    <a:ext uri="{9D8B030D-6E8A-4147-A177-3AD203B41FA5}">
                      <a16:colId xmlns:a16="http://schemas.microsoft.com/office/drawing/2014/main" val="4003071032"/>
                    </a:ext>
                  </a:extLst>
                </a:gridCol>
              </a:tblGrid>
              <a:tr h="210373">
                <a:tc>
                  <a:txBody>
                    <a:bodyPr/>
                    <a:lstStyle/>
                    <a:p>
                      <a:pPr marL="0" marR="0" lvl="0" indent="0" algn="l" defTabSz="582930" rtl="0" eaLnBrk="1" fontAlgn="auto" latinLnBrk="0" hangingPunct="1">
                        <a:lnSpc>
                          <a:spcPct val="100000"/>
                        </a:lnSpc>
                        <a:spcBef>
                          <a:spcPts val="0"/>
                        </a:spcBef>
                        <a:spcAft>
                          <a:spcPts val="0"/>
                        </a:spcAft>
                        <a:buClrTx/>
                        <a:buSzTx/>
                        <a:buFontTx/>
                        <a:buNone/>
                        <a:tabLst/>
                        <a:defRPr/>
                      </a:pPr>
                      <a:r>
                        <a:rPr lang="en-US" sz="800" b="1" dirty="0">
                          <a:solidFill>
                            <a:schemeClr val="bg1"/>
                          </a:solidFill>
                          <a:latin typeface="Arial" panose="020B0604020202020204" pitchFamily="34" charset="0"/>
                          <a:cs typeface="Arial" panose="020B0604020202020204" pitchFamily="34" charset="0"/>
                        </a:rPr>
                        <a:t>EXECUTIVE TEAM</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761368378"/>
                  </a:ext>
                </a:extLst>
              </a:tr>
              <a:tr h="1860862">
                <a:tc>
                  <a:txBody>
                    <a:bodyPr/>
                    <a:lstStyle/>
                    <a:p>
                      <a:pPr algn="l">
                        <a:spcAft>
                          <a:spcPts val="0"/>
                        </a:spcAft>
                      </a:pPr>
                      <a:r>
                        <a:rPr lang="en-US" sz="800" b="0" dirty="0">
                          <a:solidFill>
                            <a:schemeClr val="tx1"/>
                          </a:solidFill>
                          <a:latin typeface="Arial" panose="020B0604020202020204" pitchFamily="34" charset="0"/>
                          <a:cs typeface="Arial" panose="020B0604020202020204" pitchFamily="34" charset="0"/>
                        </a:rPr>
                        <a:t>EB5AN was founded by its Managing Partners </a:t>
                      </a:r>
                      <a:br>
                        <a:rPr lang="en-US" sz="800" b="0" dirty="0">
                          <a:solidFill>
                            <a:schemeClr val="tx1"/>
                          </a:solidFill>
                          <a:latin typeface="Arial" panose="020B0604020202020204" pitchFamily="34" charset="0"/>
                          <a:cs typeface="Arial" panose="020B0604020202020204" pitchFamily="34" charset="0"/>
                        </a:rPr>
                      </a:br>
                      <a:r>
                        <a:rPr lang="en-US" sz="800" b="0" dirty="0">
                          <a:solidFill>
                            <a:schemeClr val="tx1"/>
                          </a:solidFill>
                          <a:latin typeface="Arial" panose="020B0604020202020204" pitchFamily="34" charset="0"/>
                          <a:cs typeface="Arial" panose="020B0604020202020204" pitchFamily="34" charset="0"/>
                        </a:rPr>
                        <a:t>Samuel B. Silverman and Michael B. Schoenfeld</a:t>
                      </a:r>
                    </a:p>
                    <a:p>
                      <a:pPr algn="l">
                        <a:spcAft>
                          <a:spcPts val="0"/>
                        </a:spcAft>
                      </a:pPr>
                      <a:endParaRPr lang="en-US" sz="800" b="0" dirty="0">
                        <a:solidFill>
                          <a:schemeClr val="tx1"/>
                        </a:solidFill>
                        <a:latin typeface="Arial" panose="020B0604020202020204" pitchFamily="34" charset="0"/>
                        <a:cs typeface="Arial" panose="020B0604020202020204" pitchFamily="34" charset="0"/>
                      </a:endParaRPr>
                    </a:p>
                    <a:p>
                      <a:pPr algn="l">
                        <a:spcAft>
                          <a:spcPts val="0"/>
                        </a:spcAft>
                      </a:pPr>
                      <a:r>
                        <a:rPr lang="en-US" sz="800" b="0" dirty="0">
                          <a:solidFill>
                            <a:schemeClr val="tx1"/>
                          </a:solidFill>
                          <a:latin typeface="Arial" panose="020B0604020202020204" pitchFamily="34" charset="0"/>
                          <a:cs typeface="Arial" panose="020B0604020202020204" pitchFamily="34" charset="0"/>
                        </a:rPr>
                        <a:t>The EB5AN executive team has extensive experience in business strategy, investment evaluation, and securities, tax, and immigration law. Before founding EB5AN, </a:t>
                      </a:r>
                      <a:br>
                        <a:rPr lang="en-US" sz="800" b="0" dirty="0">
                          <a:solidFill>
                            <a:schemeClr val="tx1"/>
                          </a:solidFill>
                          <a:latin typeface="Arial" panose="020B0604020202020204" pitchFamily="34" charset="0"/>
                          <a:cs typeface="Arial" panose="020B0604020202020204" pitchFamily="34" charset="0"/>
                        </a:rPr>
                      </a:br>
                      <a:r>
                        <a:rPr lang="en-US" sz="800" b="0" dirty="0">
                          <a:solidFill>
                            <a:schemeClr val="tx1"/>
                          </a:solidFill>
                          <a:latin typeface="Arial" panose="020B0604020202020204" pitchFamily="34" charset="0"/>
                          <a:cs typeface="Arial" panose="020B0604020202020204" pitchFamily="34" charset="0"/>
                        </a:rPr>
                        <a:t>the management team advised Fortune 500 companies on growth and investment strategies and worked on some of the largest private equity buyouts and corporate strategy initiatives. The founders hold degrees from Yale, Stanford, and UNC Chapel Hill, and previously worked at some of the most prestigious investment and professional services firms including the Boston Consulting Group (BCG) and AEA Investors.</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ysDot"/>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44673907"/>
                  </a:ext>
                </a:extLst>
              </a:tr>
            </a:tbl>
          </a:graphicData>
        </a:graphic>
      </p:graphicFrame>
      <p:graphicFrame>
        <p:nvGraphicFramePr>
          <p:cNvPr id="228" name="Table 14">
            <a:extLst>
              <a:ext uri="{FF2B5EF4-FFF2-40B4-BE49-F238E27FC236}">
                <a16:creationId xmlns:a16="http://schemas.microsoft.com/office/drawing/2014/main" id="{04CD0713-C9D4-3166-4FA8-5A790BFE0016}"/>
              </a:ext>
            </a:extLst>
          </p:cNvPr>
          <p:cNvGraphicFramePr>
            <a:graphicFrameLocks noGrp="1"/>
          </p:cNvGraphicFramePr>
          <p:nvPr>
            <p:extLst>
              <p:ext uri="{D42A27DB-BD31-4B8C-83A1-F6EECF244321}">
                <p14:modId xmlns:p14="http://schemas.microsoft.com/office/powerpoint/2010/main" val="4253716697"/>
              </p:ext>
            </p:extLst>
          </p:nvPr>
        </p:nvGraphicFramePr>
        <p:xfrm>
          <a:off x="100598" y="6826153"/>
          <a:ext cx="2434973" cy="707136"/>
        </p:xfrm>
        <a:graphic>
          <a:graphicData uri="http://schemas.openxmlformats.org/drawingml/2006/table">
            <a:tbl>
              <a:tblPr firstRow="1" bandRow="1">
                <a:tableStyleId>{5C22544A-7EE6-4342-B048-85BDC9FD1C3A}</a:tableStyleId>
              </a:tblPr>
              <a:tblGrid>
                <a:gridCol w="1956802">
                  <a:extLst>
                    <a:ext uri="{9D8B030D-6E8A-4147-A177-3AD203B41FA5}">
                      <a16:colId xmlns:a16="http://schemas.microsoft.com/office/drawing/2014/main" val="2274651911"/>
                    </a:ext>
                  </a:extLst>
                </a:gridCol>
                <a:gridCol w="478171">
                  <a:extLst>
                    <a:ext uri="{9D8B030D-6E8A-4147-A177-3AD203B41FA5}">
                      <a16:colId xmlns:a16="http://schemas.microsoft.com/office/drawing/2014/main" val="3127651270"/>
                    </a:ext>
                  </a:extLst>
                </a:gridCol>
              </a:tblGrid>
              <a:tr h="0">
                <a:tc>
                  <a:txBody>
                    <a:bodyPr/>
                    <a:lstStyle/>
                    <a:p>
                      <a:pPr marL="0" marR="0" lvl="0" indent="0" algn="l" defTabSz="706557" rtl="0" eaLnBrk="1" fontAlgn="auto" latinLnBrk="0" hangingPunct="1">
                        <a:lnSpc>
                          <a:spcPct val="100000"/>
                        </a:lnSpc>
                        <a:spcBef>
                          <a:spcPts val="0"/>
                        </a:spcBef>
                        <a:spcAft>
                          <a:spcPts val="0"/>
                        </a:spcAft>
                        <a:buClrTx/>
                        <a:buSzTx/>
                        <a:buFontTx/>
                        <a:buNone/>
                        <a:tabLst/>
                        <a:defRPr/>
                      </a:pPr>
                      <a:r>
                        <a:rPr lang="en-US" sz="800" dirty="0">
                          <a:solidFill>
                            <a:schemeClr val="bg1"/>
                          </a:solidFill>
                          <a:latin typeface="Arial" panose="020B0604020202020204" pitchFamily="34" charset="0"/>
                          <a:cs typeface="Arial" panose="020B0604020202020204" pitchFamily="34" charset="0"/>
                        </a:rPr>
                        <a:t>PROJECT LOCATION</a:t>
                      </a:r>
                      <a:endParaRPr lang="en-US" sz="800" baseline="30000" dirty="0">
                        <a:solidFill>
                          <a:schemeClr val="bg1"/>
                        </a:solidFill>
                        <a:latin typeface="Arial" panose="020B0604020202020204" pitchFamily="34" charset="0"/>
                        <a:cs typeface="Arial" panose="020B0604020202020204" pitchFamily="34" charset="0"/>
                      </a:endParaRPr>
                    </a:p>
                  </a:txBody>
                  <a:tcPr marL="45720" marR="45720" marT="27432" marB="27432" anchor="ctr">
                    <a:lnL w="12700" cmpd="sng">
                      <a:noFill/>
                    </a:lnL>
                    <a:lnR w="12700" cmpd="sng">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706557" rtl="0" eaLnBrk="1" fontAlgn="auto" latinLnBrk="0" hangingPunct="1">
                        <a:lnSpc>
                          <a:spcPct val="100000"/>
                        </a:lnSpc>
                        <a:spcBef>
                          <a:spcPts val="0"/>
                        </a:spcBef>
                        <a:spcAft>
                          <a:spcPts val="0"/>
                        </a:spcAft>
                        <a:buClrTx/>
                        <a:buSzTx/>
                        <a:buFontTx/>
                        <a:buNone/>
                        <a:tabLst/>
                        <a:defRPr/>
                      </a:pPr>
                      <a:r>
                        <a:rPr lang="en-US" sz="800" dirty="0">
                          <a:solidFill>
                            <a:schemeClr val="bg1"/>
                          </a:solidFill>
                          <a:latin typeface="Arial" panose="020B0604020202020204" pitchFamily="34" charset="0"/>
                          <a:cs typeface="Arial" panose="020B0604020202020204" pitchFamily="34" charset="0"/>
                        </a:rPr>
                        <a:t>#</a:t>
                      </a:r>
                    </a:p>
                  </a:txBody>
                  <a:tcPr marL="45720" marR="45720" marT="27432" marB="27432"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665412972"/>
                  </a:ext>
                </a:extLst>
              </a:tr>
              <a:tr h="0">
                <a:tc>
                  <a:txBody>
                    <a:bodyPr/>
                    <a:lstStyle/>
                    <a:p>
                      <a:pPr algn="l"/>
                      <a:r>
                        <a:rPr lang="en-US" sz="800" dirty="0">
                          <a:solidFill>
                            <a:schemeClr val="tx1"/>
                          </a:solidFill>
                          <a:latin typeface="Arial" panose="020B0604020202020204" pitchFamily="34" charset="0"/>
                          <a:cs typeface="Arial" panose="020B0604020202020204" pitchFamily="34" charset="0"/>
                        </a:rPr>
                        <a:t>Southeast (Florida/Georgia)</a:t>
                      </a:r>
                    </a:p>
                  </a:txBody>
                  <a:tcPr marL="45720" marR="457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12</a:t>
                      </a:r>
                    </a:p>
                  </a:txBody>
                  <a:tcPr marL="45720" marR="457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44673907"/>
                  </a:ext>
                </a:extLst>
              </a:tr>
              <a:tr h="0">
                <a:tc>
                  <a:txBody>
                    <a:bodyPr/>
                    <a:lstStyle/>
                    <a:p>
                      <a:pPr algn="l"/>
                      <a:r>
                        <a:rPr lang="en-US" sz="800" dirty="0">
                          <a:solidFill>
                            <a:schemeClr val="tx1"/>
                          </a:solidFill>
                          <a:latin typeface="Arial" panose="020B0604020202020204" pitchFamily="34" charset="0"/>
                          <a:cs typeface="Arial" panose="020B0604020202020204" pitchFamily="34" charset="0"/>
                        </a:rPr>
                        <a:t>Colorado</a:t>
                      </a:r>
                    </a:p>
                  </a:txBody>
                  <a:tcPr marL="45720" marR="457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2</a:t>
                      </a:r>
                    </a:p>
                  </a:txBody>
                  <a:tcPr marL="45720" marR="457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37724087"/>
                  </a:ext>
                </a:extLst>
              </a:tr>
              <a:tr h="0">
                <a:tc>
                  <a:txBody>
                    <a:bodyPr/>
                    <a:lstStyle/>
                    <a:p>
                      <a:pPr algn="l"/>
                      <a:r>
                        <a:rPr lang="en-US" sz="800" dirty="0">
                          <a:solidFill>
                            <a:schemeClr val="tx1"/>
                          </a:solidFill>
                          <a:latin typeface="Arial" panose="020B0604020202020204" pitchFamily="34" charset="0"/>
                          <a:cs typeface="Arial" panose="020B0604020202020204" pitchFamily="34" charset="0"/>
                        </a:rPr>
                        <a:t>Utah</a:t>
                      </a:r>
                    </a:p>
                  </a:txBody>
                  <a:tcPr marL="45720" marR="457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1</a:t>
                      </a:r>
                    </a:p>
                  </a:txBody>
                  <a:tcPr marL="45720" marR="457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57205024"/>
                  </a:ext>
                </a:extLst>
              </a:tr>
            </a:tbl>
          </a:graphicData>
        </a:graphic>
      </p:graphicFrame>
      <p:sp>
        <p:nvSpPr>
          <p:cNvPr id="256" name="Rectangle 255">
            <a:extLst>
              <a:ext uri="{FF2B5EF4-FFF2-40B4-BE49-F238E27FC236}">
                <a16:creationId xmlns:a16="http://schemas.microsoft.com/office/drawing/2014/main" id="{1F478683-B269-308E-811A-535F1B7D8CBF}"/>
              </a:ext>
            </a:extLst>
          </p:cNvPr>
          <p:cNvSpPr/>
          <p:nvPr/>
        </p:nvSpPr>
        <p:spPr>
          <a:xfrm>
            <a:off x="48162" y="9696807"/>
            <a:ext cx="7583537" cy="348813"/>
          </a:xfrm>
          <a:prstGeom prst="rect">
            <a:avLst/>
          </a:prstGeom>
        </p:spPr>
        <p:txBody>
          <a:bodyPr wrap="square" lIns="0" tIns="0" rIns="0" bIns="0">
            <a:spAutoFit/>
          </a:bodyPr>
          <a:lstStyle/>
          <a:p>
            <a:pPr marL="76200" indent="-76200">
              <a:spcAft>
                <a:spcPts val="100"/>
              </a:spcAft>
              <a:tabLst>
                <a:tab pos="180975" algn="l"/>
              </a:tabLst>
            </a:pPr>
            <a:r>
              <a:rPr lang="en-US" sz="700" b="1" dirty="0">
                <a:solidFill>
                  <a:schemeClr val="bg1"/>
                </a:solidFill>
                <a:latin typeface="Arial" panose="020B0604020202020204" pitchFamily="34" charset="0"/>
                <a:cs typeface="Arial" panose="020B0604020202020204" pitchFamily="34" charset="0"/>
              </a:rPr>
              <a:t>All statistics and figures referenced herein are as of April 2024. </a:t>
            </a:r>
          </a:p>
          <a:p>
            <a:pPr marL="76200" indent="-76200">
              <a:spcAft>
                <a:spcPts val="100"/>
              </a:spcAft>
              <a:tabLst>
                <a:tab pos="180975" algn="l"/>
              </a:tabLst>
            </a:pPr>
            <a:r>
              <a:rPr lang="en-US" sz="700" baseline="30000" dirty="0">
                <a:solidFill>
                  <a:schemeClr val="bg1"/>
                </a:solidFill>
                <a:latin typeface="Arial" panose="020B0604020202020204" pitchFamily="34" charset="0"/>
                <a:cs typeface="Arial" panose="020B0604020202020204" pitchFamily="34" charset="0"/>
              </a:rPr>
              <a:t>1</a:t>
            </a:r>
            <a:r>
              <a:rPr lang="en-US" sz="700" dirty="0">
                <a:solidFill>
                  <a:schemeClr val="bg1"/>
                </a:solidFill>
                <a:latin typeface="Arial" panose="020B0604020202020204" pitchFamily="34" charset="0"/>
                <a:cs typeface="Arial" panose="020B0604020202020204" pitchFamily="34" charset="0"/>
              </a:rPr>
              <a:t> Very few of EB5AN’s investors were not approved due to source of funds issues and were refunded their investment amount under the applicable project’s I-526 approval refund guaranty.</a:t>
            </a:r>
          </a:p>
          <a:p>
            <a:pPr>
              <a:spcAft>
                <a:spcPts val="100"/>
              </a:spcAft>
            </a:pPr>
            <a:r>
              <a:rPr lang="en-US" sz="700" baseline="30000" dirty="0">
                <a:solidFill>
                  <a:schemeClr val="bg1"/>
                </a:solidFill>
                <a:latin typeface="Arial" panose="020B0604020202020204" pitchFamily="34" charset="0"/>
                <a:cs typeface="Arial" panose="020B0604020202020204" pitchFamily="34" charset="0"/>
              </a:rPr>
              <a:t>2</a:t>
            </a:r>
            <a:r>
              <a:rPr lang="en-US" sz="700" dirty="0">
                <a:solidFill>
                  <a:schemeClr val="bg1"/>
                </a:solidFill>
                <a:latin typeface="Arial" panose="020B0604020202020204" pitchFamily="34" charset="0"/>
                <a:cs typeface="Arial" panose="020B0604020202020204" pitchFamily="34" charset="0"/>
              </a:rPr>
              <a:t> All of EB5AN RC investments are either closed and repaid in full, or remain completely or partially outstanding and in compliance with all investment covenants.</a:t>
            </a:r>
          </a:p>
        </p:txBody>
      </p:sp>
      <p:sp>
        <p:nvSpPr>
          <p:cNvPr id="259" name="Title 2">
            <a:extLst>
              <a:ext uri="{FF2B5EF4-FFF2-40B4-BE49-F238E27FC236}">
                <a16:creationId xmlns:a16="http://schemas.microsoft.com/office/drawing/2014/main" id="{B63B1950-227A-204A-5DEC-230C4A49474C}"/>
              </a:ext>
            </a:extLst>
          </p:cNvPr>
          <p:cNvSpPr txBox="1"/>
          <p:nvPr/>
        </p:nvSpPr>
        <p:spPr>
          <a:xfrm>
            <a:off x="1666048" y="9132628"/>
            <a:ext cx="1889230" cy="3642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defTabSz="914400">
              <a:defRPr b="1">
                <a:solidFill>
                  <a:srgbClr val="FFFFFF"/>
                </a:solidFill>
              </a:defRPr>
            </a:lvl1pPr>
          </a:lstStyle>
          <a:p>
            <a:pPr>
              <a:spcAft>
                <a:spcPts val="200"/>
              </a:spcAft>
            </a:pPr>
            <a:r>
              <a:rPr sz="1200" dirty="0">
                <a:latin typeface="Arial" panose="020B0604020202020204" pitchFamily="34" charset="0"/>
                <a:cs typeface="Arial" panose="020B0604020202020204" pitchFamily="34" charset="0"/>
              </a:rPr>
              <a:t>Samuel B. Silverman</a:t>
            </a:r>
            <a:endParaRPr lang="en-US" sz="1200" dirty="0">
              <a:latin typeface="Arial" panose="020B0604020202020204" pitchFamily="34" charset="0"/>
              <a:cs typeface="Arial" panose="020B0604020202020204" pitchFamily="34" charset="0"/>
            </a:endParaRPr>
          </a:p>
          <a:p>
            <a:pPr>
              <a:spcAft>
                <a:spcPts val="200"/>
              </a:spcAft>
            </a:pPr>
            <a:r>
              <a:rPr lang="en-US" sz="1000" b="0" dirty="0">
                <a:latin typeface="Arial" panose="020B0604020202020204" pitchFamily="34" charset="0"/>
                <a:cs typeface="Arial" panose="020B0604020202020204" pitchFamily="34" charset="0"/>
              </a:rPr>
              <a:t>Founder and Managing Partner</a:t>
            </a:r>
            <a:endParaRPr sz="1000" b="0" dirty="0">
              <a:latin typeface="Arial" panose="020B0604020202020204" pitchFamily="34" charset="0"/>
              <a:cs typeface="Arial" panose="020B0604020202020204" pitchFamily="34" charset="0"/>
            </a:endParaRPr>
          </a:p>
        </p:txBody>
      </p:sp>
      <p:sp>
        <p:nvSpPr>
          <p:cNvPr id="260" name="Title 2">
            <a:extLst>
              <a:ext uri="{FF2B5EF4-FFF2-40B4-BE49-F238E27FC236}">
                <a16:creationId xmlns:a16="http://schemas.microsoft.com/office/drawing/2014/main" id="{2EFB2945-C495-5B85-D679-DD08295B0DD2}"/>
              </a:ext>
            </a:extLst>
          </p:cNvPr>
          <p:cNvSpPr txBox="1"/>
          <p:nvPr/>
        </p:nvSpPr>
        <p:spPr>
          <a:xfrm>
            <a:off x="5502605" y="9132628"/>
            <a:ext cx="1883858" cy="3642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defTabSz="914400">
              <a:defRPr b="1">
                <a:solidFill>
                  <a:srgbClr val="FFFFFF"/>
                </a:solidFill>
              </a:defRPr>
            </a:lvl1pPr>
          </a:lstStyle>
          <a:p>
            <a:pPr>
              <a:spcAft>
                <a:spcPts val="200"/>
              </a:spcAft>
            </a:pPr>
            <a:r>
              <a:rPr sz="1200" dirty="0">
                <a:latin typeface="Arial" panose="020B0604020202020204" pitchFamily="34" charset="0"/>
                <a:cs typeface="Arial" panose="020B0604020202020204" pitchFamily="34" charset="0"/>
              </a:rPr>
              <a:t>Michael </a:t>
            </a:r>
            <a:r>
              <a:rPr lang="en-US" sz="1200" dirty="0">
                <a:latin typeface="Arial" panose="020B0604020202020204" pitchFamily="34" charset="0"/>
                <a:cs typeface="Arial" panose="020B0604020202020204" pitchFamily="34" charset="0"/>
              </a:rPr>
              <a:t>B. </a:t>
            </a:r>
            <a:r>
              <a:rPr sz="1200" dirty="0">
                <a:latin typeface="Arial" panose="020B0604020202020204" pitchFamily="34" charset="0"/>
                <a:cs typeface="Arial" panose="020B0604020202020204" pitchFamily="34" charset="0"/>
              </a:rPr>
              <a:t>Schoenfeld</a:t>
            </a:r>
            <a:endParaRPr lang="en-US" sz="1200" dirty="0">
              <a:latin typeface="Arial" panose="020B0604020202020204" pitchFamily="34" charset="0"/>
              <a:cs typeface="Arial" panose="020B0604020202020204" pitchFamily="34" charset="0"/>
            </a:endParaRPr>
          </a:p>
          <a:p>
            <a:pPr>
              <a:spcAft>
                <a:spcPts val="200"/>
              </a:spcAft>
            </a:pPr>
            <a:r>
              <a:rPr lang="en-US" sz="1000" b="0" dirty="0">
                <a:latin typeface="Arial" panose="020B0604020202020204" pitchFamily="34" charset="0"/>
                <a:cs typeface="Arial" panose="020B0604020202020204" pitchFamily="34" charset="0"/>
              </a:rPr>
              <a:t>Founder and Managing Partner</a:t>
            </a:r>
          </a:p>
        </p:txBody>
      </p:sp>
      <p:sp>
        <p:nvSpPr>
          <p:cNvPr id="262" name="Straight Connector 261">
            <a:extLst>
              <a:ext uri="{FF2B5EF4-FFF2-40B4-BE49-F238E27FC236}">
                <a16:creationId xmlns:a16="http://schemas.microsoft.com/office/drawing/2014/main" id="{4FEE52E1-F45A-5E47-FD20-5A03FFB2E4DD}"/>
              </a:ext>
            </a:extLst>
          </p:cNvPr>
          <p:cNvSpPr/>
          <p:nvPr/>
        </p:nvSpPr>
        <p:spPr>
          <a:xfrm>
            <a:off x="3882506" y="8972140"/>
            <a:ext cx="0" cy="685179"/>
          </a:xfrm>
          <a:prstGeom prst="line">
            <a:avLst/>
          </a:prstGeom>
          <a:ln w="25400" cap="rnd">
            <a:solidFill>
              <a:srgbClr val="FFFFFF"/>
            </a:solidFill>
            <a:prstDash val="sysDot"/>
          </a:ln>
        </p:spPr>
        <p:txBody>
          <a:bodyPr lIns="45719" rIns="45719"/>
          <a:lstStyle/>
          <a:p>
            <a:endParaRPr sz="800" dirty="0">
              <a:latin typeface="Arial" panose="020B0604020202020204" pitchFamily="34" charset="0"/>
              <a:cs typeface="Arial" panose="020B0604020202020204" pitchFamily="34" charset="0"/>
            </a:endParaRPr>
          </a:p>
        </p:txBody>
      </p:sp>
      <p:sp>
        <p:nvSpPr>
          <p:cNvPr id="264" name="Freeform: Shape 263">
            <a:extLst>
              <a:ext uri="{FF2B5EF4-FFF2-40B4-BE49-F238E27FC236}">
                <a16:creationId xmlns:a16="http://schemas.microsoft.com/office/drawing/2014/main" id="{757C3163-C7D4-AAD1-A099-41FEAE1F8F0C}"/>
              </a:ext>
            </a:extLst>
          </p:cNvPr>
          <p:cNvSpPr/>
          <p:nvPr/>
        </p:nvSpPr>
        <p:spPr>
          <a:xfrm>
            <a:off x="1198563" y="8558251"/>
            <a:ext cx="398462" cy="320040"/>
          </a:xfrm>
          <a:custGeom>
            <a:avLst/>
            <a:gdLst>
              <a:gd name="connsiteX0" fmla="*/ 91440 w 381000"/>
              <a:gd name="connsiteY0" fmla="*/ 0 h 320040"/>
              <a:gd name="connsiteX1" fmla="*/ 0 w 381000"/>
              <a:gd name="connsiteY1" fmla="*/ 320040 h 320040"/>
              <a:gd name="connsiteX2" fmla="*/ 381000 w 381000"/>
              <a:gd name="connsiteY2" fmla="*/ 7620 h 320040"/>
              <a:gd name="connsiteX3" fmla="*/ 91440 w 381000"/>
              <a:gd name="connsiteY3" fmla="*/ 0 h 320040"/>
            </a:gdLst>
            <a:ahLst/>
            <a:cxnLst>
              <a:cxn ang="0">
                <a:pos x="connsiteX0" y="connsiteY0"/>
              </a:cxn>
              <a:cxn ang="0">
                <a:pos x="connsiteX1" y="connsiteY1"/>
              </a:cxn>
              <a:cxn ang="0">
                <a:pos x="connsiteX2" y="connsiteY2"/>
              </a:cxn>
              <a:cxn ang="0">
                <a:pos x="connsiteX3" y="connsiteY3"/>
              </a:cxn>
            </a:cxnLst>
            <a:rect l="l" t="t" r="r" b="b"/>
            <a:pathLst>
              <a:path w="381000" h="320040">
                <a:moveTo>
                  <a:pt x="91440" y="0"/>
                </a:moveTo>
                <a:lnTo>
                  <a:pt x="0" y="320040"/>
                </a:lnTo>
                <a:lnTo>
                  <a:pt x="381000" y="7620"/>
                </a:lnTo>
                <a:lnTo>
                  <a:pt x="91440" y="0"/>
                </a:lnTo>
                <a:close/>
              </a:path>
            </a:pathLst>
          </a:custGeom>
          <a:solidFill>
            <a:srgbClr val="CDD2EF"/>
          </a:solidFill>
          <a:ln w="26425"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Arial" panose="020B0604020202020204" pitchFamily="34" charset="0"/>
              <a:ea typeface="Arial"/>
              <a:cs typeface="Arial" panose="020B0604020202020204" pitchFamily="34" charset="0"/>
              <a:sym typeface="Arial"/>
            </a:endParaRPr>
          </a:p>
        </p:txBody>
      </p:sp>
      <p:sp>
        <p:nvSpPr>
          <p:cNvPr id="257" name="Rectangle 256">
            <a:extLst>
              <a:ext uri="{FF2B5EF4-FFF2-40B4-BE49-F238E27FC236}">
                <a16:creationId xmlns:a16="http://schemas.microsoft.com/office/drawing/2014/main" id="{19A4E536-C0DC-EF56-E724-CBEC4EE0F0C4}"/>
              </a:ext>
            </a:extLst>
          </p:cNvPr>
          <p:cNvSpPr/>
          <p:nvPr/>
        </p:nvSpPr>
        <p:spPr>
          <a:xfrm>
            <a:off x="100597" y="7630979"/>
            <a:ext cx="7583537" cy="947872"/>
          </a:xfrm>
          <a:prstGeom prst="rect">
            <a:avLst/>
          </a:prstGeom>
          <a:solidFill>
            <a:srgbClr val="CDD2EF"/>
          </a:solidFill>
          <a:ln w="26425"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4320" tIns="182880" rIns="274320" bIns="137160" numCol="1" spcCol="38100" rtlCol="0" anchor="ctr">
            <a:noAutofit/>
          </a:bodyPr>
          <a:lstStyle/>
          <a:p>
            <a:pPr algn="ctr">
              <a:lnSpc>
                <a:spcPct val="95000"/>
              </a:lnSpc>
              <a:spcAft>
                <a:spcPts val="300"/>
              </a:spcAft>
            </a:pPr>
            <a:endParaRPr lang="en-US" sz="1400" b="1" dirty="0">
              <a:solidFill>
                <a:schemeClr val="accent3"/>
              </a:solidFill>
              <a:latin typeface="Arial" panose="020B0604020202020204" pitchFamily="34" charset="0"/>
              <a:cs typeface="Arial" panose="020B0604020202020204" pitchFamily="34" charset="0"/>
            </a:endParaRPr>
          </a:p>
        </p:txBody>
      </p:sp>
      <p:sp>
        <p:nvSpPr>
          <p:cNvPr id="265" name="TextBox 264">
            <a:extLst>
              <a:ext uri="{FF2B5EF4-FFF2-40B4-BE49-F238E27FC236}">
                <a16:creationId xmlns:a16="http://schemas.microsoft.com/office/drawing/2014/main" id="{E79AFFFB-6B1B-4CFC-E03B-F0E6AFFFE8D0}"/>
              </a:ext>
            </a:extLst>
          </p:cNvPr>
          <p:cNvSpPr txBox="1"/>
          <p:nvPr/>
        </p:nvSpPr>
        <p:spPr>
          <a:xfrm>
            <a:off x="248799" y="7766360"/>
            <a:ext cx="7287133" cy="677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69850" indent="-69850" defTabSz="670575"/>
            <a:r>
              <a:rPr lang="en-US" sz="1100" b="1" dirty="0">
                <a:solidFill>
                  <a:srgbClr val="2B347F"/>
                </a:solidFill>
                <a:latin typeface="Arial" panose="020B0604020202020204" pitchFamily="34" charset="0"/>
                <a:cs typeface="Arial" panose="020B0604020202020204" pitchFamily="34" charset="0"/>
              </a:rPr>
              <a:t>“At EB5AN, we believe you deserve the best information, the best service, and the best projects. Since our founding, we have delivered on our promises to EB-5 investors by funding institutional-quality real estate development and operating projects that not only meet the immigration requirements of the EB-5 program but also provide a level of transparency and financial security that remains unmatched in the EB-5 industry.”</a:t>
            </a:r>
          </a:p>
        </p:txBody>
      </p:sp>
      <p:pic>
        <p:nvPicPr>
          <p:cNvPr id="261" name="Picture 11" descr="Picture 11">
            <a:extLst>
              <a:ext uri="{FF2B5EF4-FFF2-40B4-BE49-F238E27FC236}">
                <a16:creationId xmlns:a16="http://schemas.microsoft.com/office/drawing/2014/main" id="{EF17E72A-4838-A01F-BADC-C2CA14662504}"/>
              </a:ext>
            </a:extLst>
          </p:cNvPr>
          <p:cNvPicPr>
            <a:picLocks noChangeAspect="1"/>
          </p:cNvPicPr>
          <p:nvPr/>
        </p:nvPicPr>
        <p:blipFill>
          <a:blip r:embed="rId6" cstate="print"/>
          <a:stretch>
            <a:fillRect/>
          </a:stretch>
        </p:blipFill>
        <p:spPr>
          <a:xfrm>
            <a:off x="107951" y="8425418"/>
            <a:ext cx="1480182" cy="1254165"/>
          </a:xfrm>
          <a:prstGeom prst="rect">
            <a:avLst/>
          </a:prstGeom>
          <a:ln w="12700">
            <a:miter lim="400000"/>
          </a:ln>
        </p:spPr>
      </p:pic>
      <p:pic>
        <p:nvPicPr>
          <p:cNvPr id="263" name="图片 3" descr="图片 3">
            <a:extLst>
              <a:ext uri="{FF2B5EF4-FFF2-40B4-BE49-F238E27FC236}">
                <a16:creationId xmlns:a16="http://schemas.microsoft.com/office/drawing/2014/main" id="{C7BA0650-C554-6C89-F33D-37D677D33AFF}"/>
              </a:ext>
            </a:extLst>
          </p:cNvPr>
          <p:cNvPicPr>
            <a:picLocks noChangeAspect="1"/>
          </p:cNvPicPr>
          <p:nvPr/>
        </p:nvPicPr>
        <p:blipFill>
          <a:blip r:embed="rId7" cstate="print"/>
          <a:stretch>
            <a:fillRect/>
          </a:stretch>
        </p:blipFill>
        <p:spPr>
          <a:xfrm>
            <a:off x="4082636" y="8339646"/>
            <a:ext cx="1271190" cy="1339937"/>
          </a:xfrm>
          <a:prstGeom prst="rect">
            <a:avLst/>
          </a:prstGeom>
          <a:ln w="12700">
            <a:miter lim="400000"/>
          </a:ln>
        </p:spPr>
      </p:pic>
      <p:sp>
        <p:nvSpPr>
          <p:cNvPr id="294" name="Rectangle 293">
            <a:extLst>
              <a:ext uri="{FF2B5EF4-FFF2-40B4-BE49-F238E27FC236}">
                <a16:creationId xmlns:a16="http://schemas.microsoft.com/office/drawing/2014/main" id="{0DE0ABC7-A655-C743-29A7-9EDFBEEC4832}"/>
              </a:ext>
            </a:extLst>
          </p:cNvPr>
          <p:cNvSpPr/>
          <p:nvPr/>
        </p:nvSpPr>
        <p:spPr>
          <a:xfrm>
            <a:off x="5563918" y="1719579"/>
            <a:ext cx="2017982" cy="646948"/>
          </a:xfrm>
          <a:prstGeom prst="rect">
            <a:avLst/>
          </a:prstGeom>
          <a:solidFill>
            <a:schemeClr val="accent2">
              <a:lumMod val="40000"/>
              <a:lumOff val="60000"/>
            </a:schemeClr>
          </a:solidFill>
          <a:ln w="381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endParaRPr>
          </a:p>
        </p:txBody>
      </p:sp>
      <p:sp>
        <p:nvSpPr>
          <p:cNvPr id="295" name="Rectangle 294">
            <a:extLst>
              <a:ext uri="{FF2B5EF4-FFF2-40B4-BE49-F238E27FC236}">
                <a16:creationId xmlns:a16="http://schemas.microsoft.com/office/drawing/2014/main" id="{E3673110-DFCD-8B05-E344-8C547837DC72}"/>
              </a:ext>
            </a:extLst>
          </p:cNvPr>
          <p:cNvSpPr/>
          <p:nvPr/>
        </p:nvSpPr>
        <p:spPr>
          <a:xfrm>
            <a:off x="5563918" y="2438143"/>
            <a:ext cx="2017982" cy="646948"/>
          </a:xfrm>
          <a:prstGeom prst="rect">
            <a:avLst/>
          </a:prstGeom>
          <a:solidFill>
            <a:schemeClr val="accent2">
              <a:lumMod val="40000"/>
              <a:lumOff val="60000"/>
            </a:schemeClr>
          </a:solidFill>
          <a:ln w="381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endParaRPr>
          </a:p>
        </p:txBody>
      </p:sp>
      <p:sp>
        <p:nvSpPr>
          <p:cNvPr id="296" name="Rectangle 295">
            <a:extLst>
              <a:ext uri="{FF2B5EF4-FFF2-40B4-BE49-F238E27FC236}">
                <a16:creationId xmlns:a16="http://schemas.microsoft.com/office/drawing/2014/main" id="{726ED45A-398E-ED9F-38F9-B6BAE0BEDD1C}"/>
              </a:ext>
            </a:extLst>
          </p:cNvPr>
          <p:cNvSpPr/>
          <p:nvPr/>
        </p:nvSpPr>
        <p:spPr>
          <a:xfrm>
            <a:off x="5563918" y="3156708"/>
            <a:ext cx="2017982" cy="646948"/>
          </a:xfrm>
          <a:prstGeom prst="rect">
            <a:avLst/>
          </a:prstGeom>
          <a:solidFill>
            <a:schemeClr val="accent2">
              <a:lumMod val="40000"/>
              <a:lumOff val="60000"/>
            </a:schemeClr>
          </a:solidFill>
          <a:ln w="381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endParaRPr>
          </a:p>
        </p:txBody>
      </p:sp>
      <p:sp>
        <p:nvSpPr>
          <p:cNvPr id="297" name="Rectangle 296">
            <a:extLst>
              <a:ext uri="{FF2B5EF4-FFF2-40B4-BE49-F238E27FC236}">
                <a16:creationId xmlns:a16="http://schemas.microsoft.com/office/drawing/2014/main" id="{CAF84A4A-0CC0-574E-46BC-75636AA4005B}"/>
              </a:ext>
            </a:extLst>
          </p:cNvPr>
          <p:cNvSpPr/>
          <p:nvPr/>
        </p:nvSpPr>
        <p:spPr>
          <a:xfrm>
            <a:off x="5563918" y="3875272"/>
            <a:ext cx="2017982" cy="646948"/>
          </a:xfrm>
          <a:prstGeom prst="rect">
            <a:avLst/>
          </a:prstGeom>
          <a:solidFill>
            <a:schemeClr val="accent2">
              <a:lumMod val="40000"/>
              <a:lumOff val="60000"/>
            </a:schemeClr>
          </a:solidFill>
          <a:ln w="381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endParaRPr>
          </a:p>
        </p:txBody>
      </p:sp>
      <p:sp>
        <p:nvSpPr>
          <p:cNvPr id="298" name="Rectangle 297">
            <a:extLst>
              <a:ext uri="{FF2B5EF4-FFF2-40B4-BE49-F238E27FC236}">
                <a16:creationId xmlns:a16="http://schemas.microsoft.com/office/drawing/2014/main" id="{0A8BADEC-C027-D62D-0556-2895D07DF958}"/>
              </a:ext>
            </a:extLst>
          </p:cNvPr>
          <p:cNvSpPr/>
          <p:nvPr/>
        </p:nvSpPr>
        <p:spPr>
          <a:xfrm>
            <a:off x="5563918" y="4593836"/>
            <a:ext cx="2017982" cy="646948"/>
          </a:xfrm>
          <a:prstGeom prst="rect">
            <a:avLst/>
          </a:prstGeom>
          <a:solidFill>
            <a:schemeClr val="accent2">
              <a:lumMod val="40000"/>
              <a:lumOff val="60000"/>
            </a:schemeClr>
          </a:solidFill>
          <a:ln w="381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endParaRPr>
          </a:p>
        </p:txBody>
      </p:sp>
      <p:sp>
        <p:nvSpPr>
          <p:cNvPr id="299" name="Rectangle 298">
            <a:extLst>
              <a:ext uri="{FF2B5EF4-FFF2-40B4-BE49-F238E27FC236}">
                <a16:creationId xmlns:a16="http://schemas.microsoft.com/office/drawing/2014/main" id="{AB845FAE-F2B1-13CA-FF00-87CD9FC8FE57}"/>
              </a:ext>
            </a:extLst>
          </p:cNvPr>
          <p:cNvSpPr/>
          <p:nvPr/>
        </p:nvSpPr>
        <p:spPr>
          <a:xfrm>
            <a:off x="5563918" y="5312400"/>
            <a:ext cx="2017982" cy="646948"/>
          </a:xfrm>
          <a:prstGeom prst="rect">
            <a:avLst/>
          </a:prstGeom>
          <a:solidFill>
            <a:schemeClr val="accent2">
              <a:lumMod val="40000"/>
              <a:lumOff val="60000"/>
            </a:schemeClr>
          </a:solidFill>
          <a:ln w="381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endParaRPr>
          </a:p>
        </p:txBody>
      </p:sp>
      <p:sp>
        <p:nvSpPr>
          <p:cNvPr id="300" name="Rectangle 299">
            <a:extLst>
              <a:ext uri="{FF2B5EF4-FFF2-40B4-BE49-F238E27FC236}">
                <a16:creationId xmlns:a16="http://schemas.microsoft.com/office/drawing/2014/main" id="{B2B82954-E138-3480-D908-6F7518D3DBE6}"/>
              </a:ext>
            </a:extLst>
          </p:cNvPr>
          <p:cNvSpPr/>
          <p:nvPr/>
        </p:nvSpPr>
        <p:spPr>
          <a:xfrm>
            <a:off x="5563918" y="6030965"/>
            <a:ext cx="2017982" cy="646948"/>
          </a:xfrm>
          <a:prstGeom prst="rect">
            <a:avLst/>
          </a:prstGeom>
          <a:solidFill>
            <a:schemeClr val="accent2">
              <a:lumMod val="40000"/>
              <a:lumOff val="60000"/>
            </a:schemeClr>
          </a:solidFill>
          <a:ln w="381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endParaRPr>
          </a:p>
        </p:txBody>
      </p:sp>
      <p:sp>
        <p:nvSpPr>
          <p:cNvPr id="301" name="Rectangle 300">
            <a:extLst>
              <a:ext uri="{FF2B5EF4-FFF2-40B4-BE49-F238E27FC236}">
                <a16:creationId xmlns:a16="http://schemas.microsoft.com/office/drawing/2014/main" id="{59E31423-B176-A7B6-1506-3F4C98FE980E}"/>
              </a:ext>
            </a:extLst>
          </p:cNvPr>
          <p:cNvSpPr/>
          <p:nvPr/>
        </p:nvSpPr>
        <p:spPr>
          <a:xfrm>
            <a:off x="5563918" y="6774932"/>
            <a:ext cx="2017982" cy="646948"/>
          </a:xfrm>
          <a:prstGeom prst="rect">
            <a:avLst/>
          </a:prstGeom>
          <a:solidFill>
            <a:schemeClr val="accent2">
              <a:lumMod val="40000"/>
              <a:lumOff val="60000"/>
            </a:schemeClr>
          </a:solidFill>
          <a:ln w="381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endParaRPr>
          </a:p>
        </p:txBody>
      </p:sp>
      <p:sp>
        <p:nvSpPr>
          <p:cNvPr id="266" name="Rectangle 265">
            <a:extLst>
              <a:ext uri="{FF2B5EF4-FFF2-40B4-BE49-F238E27FC236}">
                <a16:creationId xmlns:a16="http://schemas.microsoft.com/office/drawing/2014/main" id="{244EE358-1538-E48D-B139-F644876E37C3}"/>
              </a:ext>
            </a:extLst>
          </p:cNvPr>
          <p:cNvSpPr>
            <a:spLocks/>
          </p:cNvSpPr>
          <p:nvPr/>
        </p:nvSpPr>
        <p:spPr>
          <a:xfrm>
            <a:off x="5563918" y="1719579"/>
            <a:ext cx="777634" cy="649224"/>
          </a:xfrm>
          <a:prstGeom prst="rect">
            <a:avLst/>
          </a:prstGeom>
          <a:noFill/>
        </p:spPr>
        <p:txBody>
          <a:bodyPr wrap="square" lIns="0" tIns="0" rIns="0" bIns="0" anchor="ctr" anchorCtr="0">
            <a:noAutofit/>
          </a:bodyPr>
          <a:lstStyle/>
          <a:p>
            <a:pPr algn="ctr"/>
            <a:r>
              <a:rPr lang="en-US" sz="800" b="1" dirty="0">
                <a:solidFill>
                  <a:schemeClr val="accent3"/>
                </a:solidFill>
                <a:latin typeface="Arial" panose="020B0604020202020204" pitchFamily="34" charset="0"/>
                <a:cs typeface="Arial" panose="020B0604020202020204" pitchFamily="34" charset="0"/>
              </a:rPr>
              <a:t>Water Club North Palm Beach</a:t>
            </a:r>
          </a:p>
        </p:txBody>
      </p:sp>
      <p:sp>
        <p:nvSpPr>
          <p:cNvPr id="268" name="Rectangle 267">
            <a:extLst>
              <a:ext uri="{FF2B5EF4-FFF2-40B4-BE49-F238E27FC236}">
                <a16:creationId xmlns:a16="http://schemas.microsoft.com/office/drawing/2014/main" id="{BE0FF13D-B401-9788-149D-DD3EBE5D9C09}"/>
              </a:ext>
            </a:extLst>
          </p:cNvPr>
          <p:cNvSpPr>
            <a:spLocks/>
          </p:cNvSpPr>
          <p:nvPr/>
        </p:nvSpPr>
        <p:spPr>
          <a:xfrm>
            <a:off x="5563918" y="4593836"/>
            <a:ext cx="777634" cy="649224"/>
          </a:xfrm>
          <a:prstGeom prst="rect">
            <a:avLst/>
          </a:prstGeom>
          <a:noFill/>
        </p:spPr>
        <p:txBody>
          <a:bodyPr wrap="square" lIns="0" tIns="0" rIns="0" bIns="0" anchor="ctr" anchorCtr="0">
            <a:noAutofit/>
          </a:bodyPr>
          <a:lstStyle/>
          <a:p>
            <a:pPr algn="ctr"/>
            <a:r>
              <a:rPr lang="en-US" sz="800" b="1" dirty="0">
                <a:solidFill>
                  <a:schemeClr val="accent3"/>
                </a:solidFill>
                <a:latin typeface="Arial" panose="020B0604020202020204" pitchFamily="34" charset="0"/>
                <a:cs typeface="Arial" panose="020B0604020202020204" pitchFamily="34" charset="0"/>
              </a:rPr>
              <a:t>VUE </a:t>
            </a:r>
            <a:br>
              <a:rPr lang="en-US" sz="800" b="1" dirty="0">
                <a:solidFill>
                  <a:schemeClr val="accent3"/>
                </a:solidFill>
                <a:latin typeface="Arial" panose="020B0604020202020204" pitchFamily="34" charset="0"/>
                <a:cs typeface="Arial" panose="020B0604020202020204" pitchFamily="34" charset="0"/>
              </a:rPr>
            </a:br>
            <a:r>
              <a:rPr lang="en-US" sz="800" b="1" dirty="0">
                <a:solidFill>
                  <a:schemeClr val="accent3"/>
                </a:solidFill>
                <a:latin typeface="Arial" panose="020B0604020202020204" pitchFamily="34" charset="0"/>
                <a:cs typeface="Arial" panose="020B0604020202020204" pitchFamily="34" charset="0"/>
              </a:rPr>
              <a:t>Sarasota</a:t>
            </a:r>
          </a:p>
        </p:txBody>
      </p:sp>
      <p:sp>
        <p:nvSpPr>
          <p:cNvPr id="269" name="Rectangle 268">
            <a:extLst>
              <a:ext uri="{FF2B5EF4-FFF2-40B4-BE49-F238E27FC236}">
                <a16:creationId xmlns:a16="http://schemas.microsoft.com/office/drawing/2014/main" id="{F1D1E82E-A98D-A95F-7815-FD5F49EBE6DE}"/>
              </a:ext>
            </a:extLst>
          </p:cNvPr>
          <p:cNvSpPr>
            <a:spLocks/>
          </p:cNvSpPr>
          <p:nvPr/>
        </p:nvSpPr>
        <p:spPr>
          <a:xfrm>
            <a:off x="5563918" y="3875272"/>
            <a:ext cx="777634" cy="649224"/>
          </a:xfrm>
          <a:prstGeom prst="rect">
            <a:avLst/>
          </a:prstGeom>
          <a:noFill/>
        </p:spPr>
        <p:txBody>
          <a:bodyPr wrap="square" lIns="0" tIns="0" rIns="0" bIns="0" anchor="ctr" anchorCtr="0">
            <a:noAutofit/>
          </a:bodyPr>
          <a:lstStyle/>
          <a:p>
            <a:pPr algn="ctr"/>
            <a:r>
              <a:rPr lang="en-US" sz="800" b="1" dirty="0">
                <a:solidFill>
                  <a:schemeClr val="accent3"/>
                </a:solidFill>
                <a:latin typeface="Arial" panose="020B0604020202020204" pitchFamily="34" charset="0"/>
                <a:cs typeface="Arial" panose="020B0604020202020204" pitchFamily="34" charset="0"/>
              </a:rPr>
              <a:t>Twin Lakes Georgia </a:t>
            </a:r>
            <a:br>
              <a:rPr lang="en-US" sz="800" b="1" dirty="0">
                <a:solidFill>
                  <a:schemeClr val="accent3"/>
                </a:solidFill>
                <a:latin typeface="Arial" panose="020B0604020202020204" pitchFamily="34" charset="0"/>
                <a:cs typeface="Arial" panose="020B0604020202020204" pitchFamily="34" charset="0"/>
              </a:rPr>
            </a:br>
            <a:r>
              <a:rPr lang="en-US" sz="800" b="1" dirty="0">
                <a:solidFill>
                  <a:schemeClr val="accent3"/>
                </a:solidFill>
                <a:latin typeface="Arial" panose="020B0604020202020204" pitchFamily="34" charset="0"/>
                <a:cs typeface="Arial" panose="020B0604020202020204" pitchFamily="34" charset="0"/>
              </a:rPr>
              <a:t>(Fund XVI)</a:t>
            </a:r>
          </a:p>
        </p:txBody>
      </p:sp>
      <p:sp>
        <p:nvSpPr>
          <p:cNvPr id="270" name="Rectangle 269">
            <a:extLst>
              <a:ext uri="{FF2B5EF4-FFF2-40B4-BE49-F238E27FC236}">
                <a16:creationId xmlns:a16="http://schemas.microsoft.com/office/drawing/2014/main" id="{C0CBCEF1-1675-AACD-3E56-349D9619D44F}"/>
              </a:ext>
            </a:extLst>
          </p:cNvPr>
          <p:cNvSpPr>
            <a:spLocks/>
          </p:cNvSpPr>
          <p:nvPr/>
        </p:nvSpPr>
        <p:spPr>
          <a:xfrm>
            <a:off x="5563918" y="5312400"/>
            <a:ext cx="777634" cy="649224"/>
          </a:xfrm>
          <a:prstGeom prst="rect">
            <a:avLst/>
          </a:prstGeom>
          <a:noFill/>
        </p:spPr>
        <p:txBody>
          <a:bodyPr wrap="square" lIns="0" tIns="0" rIns="0" bIns="0" anchor="ctr" anchorCtr="0">
            <a:noAutofit/>
          </a:bodyPr>
          <a:lstStyle/>
          <a:p>
            <a:pPr algn="ctr"/>
            <a:r>
              <a:rPr lang="en-US" sz="800" b="1" dirty="0">
                <a:solidFill>
                  <a:schemeClr val="accent3"/>
                </a:solidFill>
                <a:latin typeface="Arial" panose="020B0604020202020204" pitchFamily="34" charset="0"/>
                <a:cs typeface="Arial" panose="020B0604020202020204" pitchFamily="34" charset="0"/>
              </a:rPr>
              <a:t>Twin Lakes Georgia </a:t>
            </a:r>
            <a:br>
              <a:rPr lang="en-US" sz="800" b="1" dirty="0">
                <a:solidFill>
                  <a:schemeClr val="accent3"/>
                </a:solidFill>
                <a:latin typeface="Arial" panose="020B0604020202020204" pitchFamily="34" charset="0"/>
                <a:cs typeface="Arial" panose="020B0604020202020204" pitchFamily="34" charset="0"/>
              </a:rPr>
            </a:br>
            <a:r>
              <a:rPr lang="en-US" sz="800" b="1" dirty="0">
                <a:solidFill>
                  <a:schemeClr val="accent3"/>
                </a:solidFill>
                <a:latin typeface="Arial" panose="020B0604020202020204" pitchFamily="34" charset="0"/>
                <a:cs typeface="Arial" panose="020B0604020202020204" pitchFamily="34" charset="0"/>
              </a:rPr>
              <a:t>(Fund XIV)</a:t>
            </a:r>
          </a:p>
        </p:txBody>
      </p:sp>
      <p:sp>
        <p:nvSpPr>
          <p:cNvPr id="271" name="Rectangle 270">
            <a:extLst>
              <a:ext uri="{FF2B5EF4-FFF2-40B4-BE49-F238E27FC236}">
                <a16:creationId xmlns:a16="http://schemas.microsoft.com/office/drawing/2014/main" id="{A10C07E7-EA17-2C9C-A37C-AB0E26C8986C}"/>
              </a:ext>
            </a:extLst>
          </p:cNvPr>
          <p:cNvSpPr>
            <a:spLocks/>
          </p:cNvSpPr>
          <p:nvPr/>
        </p:nvSpPr>
        <p:spPr>
          <a:xfrm>
            <a:off x="5563918" y="2438143"/>
            <a:ext cx="777634" cy="649224"/>
          </a:xfrm>
          <a:prstGeom prst="rect">
            <a:avLst/>
          </a:prstGeom>
          <a:noFill/>
        </p:spPr>
        <p:txBody>
          <a:bodyPr wrap="square" lIns="0" tIns="0" rIns="0" bIns="0" anchor="ctr" anchorCtr="0">
            <a:noAutofit/>
          </a:bodyPr>
          <a:lstStyle/>
          <a:p>
            <a:pPr algn="ctr"/>
            <a:r>
              <a:rPr lang="en-US" sz="800" b="1" dirty="0">
                <a:solidFill>
                  <a:schemeClr val="accent3"/>
                </a:solidFill>
                <a:latin typeface="Arial" panose="020B0604020202020204" pitchFamily="34" charset="0"/>
                <a:cs typeface="Arial" panose="020B0604020202020204" pitchFamily="34" charset="0"/>
              </a:rPr>
              <a:t>Hyatt Place Boca Raton</a:t>
            </a:r>
          </a:p>
        </p:txBody>
      </p:sp>
      <p:sp>
        <p:nvSpPr>
          <p:cNvPr id="272" name="Rectangle 271">
            <a:extLst>
              <a:ext uri="{FF2B5EF4-FFF2-40B4-BE49-F238E27FC236}">
                <a16:creationId xmlns:a16="http://schemas.microsoft.com/office/drawing/2014/main" id="{FB9F354D-17BB-530F-33DB-0D8A16FE9F14}"/>
              </a:ext>
            </a:extLst>
          </p:cNvPr>
          <p:cNvSpPr>
            <a:spLocks/>
          </p:cNvSpPr>
          <p:nvPr/>
        </p:nvSpPr>
        <p:spPr>
          <a:xfrm>
            <a:off x="5563918" y="3156708"/>
            <a:ext cx="777634" cy="649224"/>
          </a:xfrm>
          <a:prstGeom prst="rect">
            <a:avLst/>
          </a:prstGeom>
          <a:noFill/>
        </p:spPr>
        <p:txBody>
          <a:bodyPr wrap="square" lIns="0" tIns="0" rIns="0" bIns="0" anchor="ctr" anchorCtr="0">
            <a:noAutofit/>
          </a:bodyPr>
          <a:lstStyle/>
          <a:p>
            <a:pPr algn="ctr"/>
            <a:r>
              <a:rPr lang="en-US" sz="800" b="1" dirty="0">
                <a:solidFill>
                  <a:schemeClr val="accent3"/>
                </a:solidFill>
                <a:latin typeface="Arial" panose="020B0604020202020204" pitchFamily="34" charset="0"/>
                <a:cs typeface="Arial" panose="020B0604020202020204" pitchFamily="34" charset="0"/>
              </a:rPr>
              <a:t>The Mark Sarasota</a:t>
            </a:r>
          </a:p>
        </p:txBody>
      </p:sp>
      <p:sp>
        <p:nvSpPr>
          <p:cNvPr id="273" name="Rectangle 272">
            <a:extLst>
              <a:ext uri="{FF2B5EF4-FFF2-40B4-BE49-F238E27FC236}">
                <a16:creationId xmlns:a16="http://schemas.microsoft.com/office/drawing/2014/main" id="{FE30989C-EF49-AA64-635F-32CBCE9E6C6C}"/>
              </a:ext>
            </a:extLst>
          </p:cNvPr>
          <p:cNvSpPr>
            <a:spLocks/>
          </p:cNvSpPr>
          <p:nvPr/>
        </p:nvSpPr>
        <p:spPr>
          <a:xfrm>
            <a:off x="5563918" y="6774932"/>
            <a:ext cx="777634" cy="649224"/>
          </a:xfrm>
          <a:prstGeom prst="rect">
            <a:avLst/>
          </a:prstGeom>
          <a:noFill/>
        </p:spPr>
        <p:txBody>
          <a:bodyPr wrap="square" lIns="0" tIns="0" rIns="0" bIns="0" anchor="ctr" anchorCtr="0">
            <a:noAutofit/>
          </a:bodyPr>
          <a:lstStyle/>
          <a:p>
            <a:pPr algn="ctr"/>
            <a:r>
              <a:rPr lang="en-US" sz="800" b="1" dirty="0">
                <a:solidFill>
                  <a:schemeClr val="accent3"/>
                </a:solidFill>
                <a:latin typeface="Arial" panose="020B0604020202020204" pitchFamily="34" charset="0"/>
                <a:cs typeface="Arial" panose="020B0604020202020204" pitchFamily="34" charset="0"/>
              </a:rPr>
              <a:t>Saltaire </a:t>
            </a:r>
            <a:br>
              <a:rPr lang="en-US" sz="800" b="1" dirty="0">
                <a:solidFill>
                  <a:schemeClr val="accent3"/>
                </a:solidFill>
                <a:latin typeface="Arial" panose="020B0604020202020204" pitchFamily="34" charset="0"/>
                <a:cs typeface="Arial" panose="020B0604020202020204" pitchFamily="34" charset="0"/>
              </a:rPr>
            </a:br>
            <a:r>
              <a:rPr lang="en-US" sz="800" b="1" dirty="0">
                <a:solidFill>
                  <a:schemeClr val="accent3"/>
                </a:solidFill>
                <a:latin typeface="Arial" panose="020B0604020202020204" pitchFamily="34" charset="0"/>
                <a:cs typeface="Arial" panose="020B0604020202020204" pitchFamily="34" charset="0"/>
              </a:rPr>
              <a:t>St. Petersburg (Fund X)</a:t>
            </a:r>
          </a:p>
        </p:txBody>
      </p:sp>
      <p:sp>
        <p:nvSpPr>
          <p:cNvPr id="274" name="Rectangle 273">
            <a:extLst>
              <a:ext uri="{FF2B5EF4-FFF2-40B4-BE49-F238E27FC236}">
                <a16:creationId xmlns:a16="http://schemas.microsoft.com/office/drawing/2014/main" id="{8D723EB6-8866-2AD5-97E4-BABC5585CADF}"/>
              </a:ext>
            </a:extLst>
          </p:cNvPr>
          <p:cNvSpPr>
            <a:spLocks/>
          </p:cNvSpPr>
          <p:nvPr/>
        </p:nvSpPr>
        <p:spPr>
          <a:xfrm>
            <a:off x="5563918" y="6030965"/>
            <a:ext cx="777634" cy="649224"/>
          </a:xfrm>
          <a:prstGeom prst="rect">
            <a:avLst/>
          </a:prstGeom>
          <a:noFill/>
        </p:spPr>
        <p:txBody>
          <a:bodyPr wrap="square" lIns="0" tIns="0" rIns="0" bIns="0" anchor="ctr" anchorCtr="0">
            <a:noAutofit/>
          </a:bodyPr>
          <a:lstStyle/>
          <a:p>
            <a:pPr algn="ctr"/>
            <a:r>
              <a:rPr lang="en-US" sz="800" b="1" dirty="0">
                <a:solidFill>
                  <a:schemeClr val="accent3"/>
                </a:solidFill>
                <a:latin typeface="Arial" panose="020B0604020202020204" pitchFamily="34" charset="0"/>
                <a:cs typeface="Arial" panose="020B0604020202020204" pitchFamily="34" charset="0"/>
              </a:rPr>
              <a:t>Wohali </a:t>
            </a:r>
          </a:p>
          <a:p>
            <a:pPr algn="ctr"/>
            <a:r>
              <a:rPr lang="en-US" sz="800" b="1" dirty="0">
                <a:solidFill>
                  <a:schemeClr val="accent3"/>
                </a:solidFill>
                <a:latin typeface="Arial" panose="020B0604020202020204" pitchFamily="34" charset="0"/>
                <a:cs typeface="Arial" panose="020B0604020202020204" pitchFamily="34" charset="0"/>
              </a:rPr>
              <a:t>Utah</a:t>
            </a:r>
          </a:p>
        </p:txBody>
      </p:sp>
      <p:pic>
        <p:nvPicPr>
          <p:cNvPr id="267" name="Picture 266">
            <a:extLst>
              <a:ext uri="{FF2B5EF4-FFF2-40B4-BE49-F238E27FC236}">
                <a16:creationId xmlns:a16="http://schemas.microsoft.com/office/drawing/2014/main" id="{9238C9AF-0421-0949-DB23-7B6C7EC4966C}"/>
              </a:ext>
            </a:extLst>
          </p:cNvPr>
          <p:cNvPicPr>
            <a:picLocks noChangeAspect="1"/>
          </p:cNvPicPr>
          <p:nvPr/>
        </p:nvPicPr>
        <p:blipFill rotWithShape="1">
          <a:blip r:embed="rId8" cstate="print"/>
          <a:srcRect t="7520" r="762"/>
          <a:stretch/>
        </p:blipFill>
        <p:spPr>
          <a:xfrm>
            <a:off x="6341477" y="1719578"/>
            <a:ext cx="1240346" cy="645801"/>
          </a:xfrm>
          <a:prstGeom prst="rect">
            <a:avLst/>
          </a:prstGeom>
        </p:spPr>
      </p:pic>
      <p:pic>
        <p:nvPicPr>
          <p:cNvPr id="275" name="Picture 274">
            <a:extLst>
              <a:ext uri="{FF2B5EF4-FFF2-40B4-BE49-F238E27FC236}">
                <a16:creationId xmlns:a16="http://schemas.microsoft.com/office/drawing/2014/main" id="{EA8A8A29-C99F-9C6C-168C-CD118B18F6AC}"/>
              </a:ext>
            </a:extLst>
          </p:cNvPr>
          <p:cNvPicPr>
            <a:picLocks noChangeAspect="1"/>
          </p:cNvPicPr>
          <p:nvPr/>
        </p:nvPicPr>
        <p:blipFill rotWithShape="1">
          <a:blip r:embed="rId9" cstate="print"/>
          <a:srcRect l="4594" t="6347" r="4850" b="28088"/>
          <a:stretch/>
        </p:blipFill>
        <p:spPr>
          <a:xfrm>
            <a:off x="6341552" y="2438143"/>
            <a:ext cx="1240347" cy="649224"/>
          </a:xfrm>
          <a:prstGeom prst="rect">
            <a:avLst/>
          </a:prstGeom>
        </p:spPr>
      </p:pic>
      <p:pic>
        <p:nvPicPr>
          <p:cNvPr id="278" name="Picture 277">
            <a:extLst>
              <a:ext uri="{FF2B5EF4-FFF2-40B4-BE49-F238E27FC236}">
                <a16:creationId xmlns:a16="http://schemas.microsoft.com/office/drawing/2014/main" id="{F6AC3C01-B33A-9E9F-7D91-9B71E100A316}"/>
              </a:ext>
            </a:extLst>
          </p:cNvPr>
          <p:cNvPicPr>
            <a:picLocks noChangeAspect="1"/>
          </p:cNvPicPr>
          <p:nvPr/>
        </p:nvPicPr>
        <p:blipFill rotWithShape="1">
          <a:blip r:embed="rId10" cstate="print"/>
          <a:srcRect l="4763" t="13431" r="4857" b="21131"/>
          <a:stretch/>
        </p:blipFill>
        <p:spPr>
          <a:xfrm>
            <a:off x="6341552" y="3156707"/>
            <a:ext cx="1240347" cy="645909"/>
          </a:xfrm>
          <a:prstGeom prst="rect">
            <a:avLst/>
          </a:prstGeom>
        </p:spPr>
      </p:pic>
      <p:pic>
        <p:nvPicPr>
          <p:cNvPr id="280" name="Picture 279">
            <a:extLst>
              <a:ext uri="{FF2B5EF4-FFF2-40B4-BE49-F238E27FC236}">
                <a16:creationId xmlns:a16="http://schemas.microsoft.com/office/drawing/2014/main" id="{0374A80F-CAD0-6831-99CD-B08D907F9A8F}"/>
              </a:ext>
            </a:extLst>
          </p:cNvPr>
          <p:cNvPicPr>
            <a:picLocks noChangeAspect="1"/>
          </p:cNvPicPr>
          <p:nvPr/>
        </p:nvPicPr>
        <p:blipFill rotWithShape="1">
          <a:blip r:embed="rId11" cstate="print"/>
          <a:srcRect l="4473" t="27547" r="4874" b="7101"/>
          <a:stretch/>
        </p:blipFill>
        <p:spPr>
          <a:xfrm>
            <a:off x="6341552" y="4593836"/>
            <a:ext cx="1240347" cy="649224"/>
          </a:xfrm>
          <a:prstGeom prst="rect">
            <a:avLst/>
          </a:prstGeom>
        </p:spPr>
      </p:pic>
      <p:pic>
        <p:nvPicPr>
          <p:cNvPr id="282" name="Picture 281">
            <a:extLst>
              <a:ext uri="{FF2B5EF4-FFF2-40B4-BE49-F238E27FC236}">
                <a16:creationId xmlns:a16="http://schemas.microsoft.com/office/drawing/2014/main" id="{5EB267AC-3A8F-0981-919D-8BCE1B1D61F1}"/>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1357" t="-1" r="2704" b="3079"/>
          <a:stretch/>
        </p:blipFill>
        <p:spPr>
          <a:xfrm>
            <a:off x="6341552" y="3875272"/>
            <a:ext cx="1240347" cy="646948"/>
          </a:xfrm>
          <a:prstGeom prst="rect">
            <a:avLst/>
          </a:prstGeom>
        </p:spPr>
      </p:pic>
      <p:pic>
        <p:nvPicPr>
          <p:cNvPr id="284" name="Picture 283">
            <a:extLst>
              <a:ext uri="{FF2B5EF4-FFF2-40B4-BE49-F238E27FC236}">
                <a16:creationId xmlns:a16="http://schemas.microsoft.com/office/drawing/2014/main" id="{DEBAEE51-9046-D041-5022-48FF637769AB}"/>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1357" t="-1" r="2704" b="3079"/>
          <a:stretch/>
        </p:blipFill>
        <p:spPr>
          <a:xfrm>
            <a:off x="6341552" y="5312400"/>
            <a:ext cx="1240347" cy="645910"/>
          </a:xfrm>
          <a:prstGeom prst="rect">
            <a:avLst/>
          </a:prstGeom>
        </p:spPr>
      </p:pic>
      <p:pic>
        <p:nvPicPr>
          <p:cNvPr id="286" name="Picture 285" descr="A house with a lawn and a golf course&#10;&#10;Description automatically generated">
            <a:extLst>
              <a:ext uri="{FF2B5EF4-FFF2-40B4-BE49-F238E27FC236}">
                <a16:creationId xmlns:a16="http://schemas.microsoft.com/office/drawing/2014/main" id="{8A8C748D-E291-D82D-FBBD-F4DAF4AD12CD}"/>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316" t="13371" r="295" b="8588"/>
          <a:stretch/>
        </p:blipFill>
        <p:spPr>
          <a:xfrm>
            <a:off x="6341552" y="6030965"/>
            <a:ext cx="1240347" cy="645912"/>
          </a:xfrm>
          <a:prstGeom prst="rect">
            <a:avLst/>
          </a:prstGeom>
          <a:ln w="63500">
            <a:noFill/>
            <a:miter lim="800000"/>
          </a:ln>
        </p:spPr>
      </p:pic>
      <p:pic>
        <p:nvPicPr>
          <p:cNvPr id="288" name="Picture 14">
            <a:extLst>
              <a:ext uri="{FF2B5EF4-FFF2-40B4-BE49-F238E27FC236}">
                <a16:creationId xmlns:a16="http://schemas.microsoft.com/office/drawing/2014/main" id="{C390225D-0ED9-6D51-C510-F66662F4D6C1}"/>
              </a:ext>
            </a:extLst>
          </p:cNvPr>
          <p:cNvPicPr preferRelativeResize="0">
            <a:picLocks noChangeAspect="1" noChangeArrowheads="1"/>
          </p:cNvPicPr>
          <p:nvPr/>
        </p:nvPicPr>
        <p:blipFill rotWithShape="1">
          <a:blip r:embed="rId15" cstate="print">
            <a:extLst>
              <a:ext uri="{28A0092B-C50C-407E-A947-70E740481C1C}">
                <a14:useLocalDpi xmlns:a14="http://schemas.microsoft.com/office/drawing/2010/main" val="0"/>
              </a:ext>
            </a:extLst>
          </a:blip>
          <a:srcRect l="-1" t="-2" r="3901" b="19249"/>
          <a:stretch/>
        </p:blipFill>
        <p:spPr bwMode="auto">
          <a:xfrm>
            <a:off x="6341553" y="6774932"/>
            <a:ext cx="1240347" cy="646948"/>
          </a:xfrm>
          <a:prstGeom prst="rect">
            <a:avLst/>
          </a:prstGeom>
          <a:noFill/>
          <a:extLst>
            <a:ext uri="{909E8E84-426E-40DD-AFC4-6F175D3DCCD1}">
              <a14:hiddenFill xmlns:a14="http://schemas.microsoft.com/office/drawing/2010/main">
                <a:solidFill>
                  <a:srgbClr val="FFFFFF"/>
                </a:solidFill>
              </a14:hiddenFill>
            </a:ext>
          </a:extLst>
        </p:spPr>
      </p:pic>
      <p:sp>
        <p:nvSpPr>
          <p:cNvPr id="276" name="TextBox 275">
            <a:extLst>
              <a:ext uri="{FF2B5EF4-FFF2-40B4-BE49-F238E27FC236}">
                <a16:creationId xmlns:a16="http://schemas.microsoft.com/office/drawing/2014/main" id="{5D09A991-0874-21A1-DF33-92BD6B193243}"/>
              </a:ext>
            </a:extLst>
          </p:cNvPr>
          <p:cNvSpPr txBox="1"/>
          <p:nvPr/>
        </p:nvSpPr>
        <p:spPr>
          <a:xfrm rot="20831116">
            <a:off x="6442961" y="2595414"/>
            <a:ext cx="1023962" cy="334683"/>
          </a:xfrm>
          <a:prstGeom prst="roundRect">
            <a:avLst/>
          </a:prstGeom>
          <a:solidFill>
            <a:srgbClr val="FFFFFF">
              <a:alpha val="70000"/>
            </a:srgbClr>
          </a:solidFill>
          <a:ln w="22225" cap="flat">
            <a:solidFill>
              <a:srgbClr val="008000"/>
            </a:solidFill>
            <a:miter lim="400000"/>
          </a:ln>
          <a:effectLst/>
          <a:sp3d/>
        </p:spPr>
        <p:txBody>
          <a:bodyPr rot="0" spcFirstLastPara="1" vertOverflow="overflow" horzOverflow="overflow" vert="horz" wrap="square" lIns="45720" tIns="45720" rIns="45720" bIns="45720" numCol="1" spcCol="38100" rtlCol="0" anchor="ctr">
            <a:noAutofit/>
          </a:bodyPr>
          <a:lstStyle/>
          <a:p>
            <a:pPr marL="0" marR="0" lvl="0" indent="0" algn="ctr" defTabSz="457200" eaLnBrk="1" fontAlgn="auto" latinLnBrk="0" hangingPunct="0">
              <a:lnSpc>
                <a:spcPct val="9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008000"/>
                </a:solidFill>
                <a:effectLst/>
                <a:uLnTx/>
                <a:uFillTx/>
                <a:latin typeface="Arial" panose="020B0604020202020204" pitchFamily="34" charset="0"/>
                <a:cs typeface="Arial" panose="020B0604020202020204" pitchFamily="34" charset="0"/>
                <a:sym typeface="Arial"/>
              </a:rPr>
              <a:t>USCIS I-526, I-924</a:t>
            </a:r>
          </a:p>
          <a:p>
            <a:pPr marL="0" marR="0" lvl="0" indent="0" algn="ctr" defTabSz="457200" eaLnBrk="1" fontAlgn="auto" latinLnBrk="0" hangingPunct="0">
              <a:lnSpc>
                <a:spcPct val="9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008000"/>
                </a:solidFill>
                <a:effectLst/>
                <a:uLnTx/>
                <a:uFillTx/>
                <a:latin typeface="Arial" panose="020B0604020202020204" pitchFamily="34" charset="0"/>
                <a:cs typeface="Arial" panose="020B0604020202020204" pitchFamily="34" charset="0"/>
                <a:sym typeface="Arial"/>
              </a:rPr>
              <a:t>Exemplar &amp; </a:t>
            </a:r>
          </a:p>
          <a:p>
            <a:pPr marL="0" marR="0" lvl="0" indent="0" algn="ctr" defTabSz="457200" eaLnBrk="1" fontAlgn="auto" latinLnBrk="0" hangingPunct="0">
              <a:lnSpc>
                <a:spcPct val="9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008000"/>
                </a:solidFill>
                <a:effectLst/>
                <a:uLnTx/>
                <a:uFillTx/>
                <a:latin typeface="Arial" panose="020B0604020202020204" pitchFamily="34" charset="0"/>
                <a:cs typeface="Arial" panose="020B0604020202020204" pitchFamily="34" charset="0"/>
                <a:sym typeface="Arial"/>
              </a:rPr>
              <a:t>I-829 Approved</a:t>
            </a:r>
          </a:p>
        </p:txBody>
      </p:sp>
      <p:sp>
        <p:nvSpPr>
          <p:cNvPr id="277" name="TextBox 276">
            <a:extLst>
              <a:ext uri="{FF2B5EF4-FFF2-40B4-BE49-F238E27FC236}">
                <a16:creationId xmlns:a16="http://schemas.microsoft.com/office/drawing/2014/main" id="{70006657-F582-1C8C-DFC0-B50476184506}"/>
              </a:ext>
            </a:extLst>
          </p:cNvPr>
          <p:cNvSpPr txBox="1"/>
          <p:nvPr/>
        </p:nvSpPr>
        <p:spPr>
          <a:xfrm rot="20831116">
            <a:off x="6449669" y="1877774"/>
            <a:ext cx="1023962" cy="329409"/>
          </a:xfrm>
          <a:prstGeom prst="roundRect">
            <a:avLst/>
          </a:prstGeom>
          <a:solidFill>
            <a:srgbClr val="FFFFFF">
              <a:alpha val="70000"/>
            </a:srgbClr>
          </a:solidFill>
          <a:ln w="22225" cap="flat">
            <a:solidFill>
              <a:srgbClr val="008000"/>
            </a:solidFill>
            <a:miter lim="400000"/>
          </a:ln>
          <a:effectLst/>
          <a:sp3d/>
        </p:spPr>
        <p:txBody>
          <a:bodyPr rot="0" spcFirstLastPara="1" vertOverflow="overflow" horzOverflow="overflow" vert="horz" wrap="square" lIns="45720" tIns="45720" rIns="45720" bIns="45720" numCol="1" spcCol="38100" rtlCol="0" anchor="ctr">
            <a:noAutofit/>
          </a:bodyPr>
          <a:lstStyle/>
          <a:p>
            <a:pPr marL="0" marR="0" lvl="0" indent="0" algn="ctr" defTabSz="457200" eaLnBrk="1" fontAlgn="auto" latinLnBrk="0" hangingPunct="0">
              <a:lnSpc>
                <a:spcPct val="9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008000"/>
                </a:solidFill>
                <a:effectLst/>
                <a:uLnTx/>
                <a:uFillTx/>
                <a:latin typeface="Arial" panose="020B0604020202020204" pitchFamily="34" charset="0"/>
                <a:cs typeface="Arial" panose="020B0604020202020204" pitchFamily="34" charset="0"/>
                <a:sym typeface="Arial"/>
              </a:rPr>
              <a:t>USCIS I-526, I-924</a:t>
            </a:r>
          </a:p>
          <a:p>
            <a:pPr marL="0" marR="0" lvl="0" indent="0" algn="ctr" defTabSz="457200" eaLnBrk="1" fontAlgn="auto" latinLnBrk="0" hangingPunct="0">
              <a:lnSpc>
                <a:spcPct val="9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008000"/>
                </a:solidFill>
                <a:effectLst/>
                <a:uLnTx/>
                <a:uFillTx/>
                <a:latin typeface="Arial" panose="020B0604020202020204" pitchFamily="34" charset="0"/>
                <a:cs typeface="Arial" panose="020B0604020202020204" pitchFamily="34" charset="0"/>
                <a:sym typeface="Arial"/>
              </a:rPr>
              <a:t>Exemplar &amp; </a:t>
            </a:r>
          </a:p>
          <a:p>
            <a:pPr marL="0" marR="0" lvl="0" indent="0" algn="ctr" defTabSz="457200" eaLnBrk="1" fontAlgn="auto" latinLnBrk="0" hangingPunct="0">
              <a:lnSpc>
                <a:spcPct val="9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008000"/>
                </a:solidFill>
                <a:effectLst/>
                <a:uLnTx/>
                <a:uFillTx/>
                <a:latin typeface="Arial" panose="020B0604020202020204" pitchFamily="34" charset="0"/>
                <a:cs typeface="Arial" panose="020B0604020202020204" pitchFamily="34" charset="0"/>
                <a:sym typeface="Arial"/>
              </a:rPr>
              <a:t>I-829 Approved</a:t>
            </a:r>
          </a:p>
        </p:txBody>
      </p:sp>
      <p:sp>
        <p:nvSpPr>
          <p:cNvPr id="279" name="TextBox 278">
            <a:extLst>
              <a:ext uri="{FF2B5EF4-FFF2-40B4-BE49-F238E27FC236}">
                <a16:creationId xmlns:a16="http://schemas.microsoft.com/office/drawing/2014/main" id="{07D45290-140D-6930-9F70-08E7D8FB7B68}"/>
              </a:ext>
            </a:extLst>
          </p:cNvPr>
          <p:cNvSpPr txBox="1"/>
          <p:nvPr/>
        </p:nvSpPr>
        <p:spPr>
          <a:xfrm rot="20831116">
            <a:off x="6449669" y="3356070"/>
            <a:ext cx="1023962" cy="247182"/>
          </a:xfrm>
          <a:prstGeom prst="roundRect">
            <a:avLst/>
          </a:prstGeom>
          <a:solidFill>
            <a:srgbClr val="FFFFFF">
              <a:alpha val="70000"/>
            </a:srgbClr>
          </a:solidFill>
          <a:ln w="22225" cap="flat">
            <a:solidFill>
              <a:srgbClr val="008000"/>
            </a:solidFill>
            <a:miter lim="400000"/>
          </a:ln>
          <a:effectLst/>
          <a:sp3d/>
        </p:spPr>
        <p:txBody>
          <a:bodyPr rot="0" spcFirstLastPara="1" vertOverflow="overflow" horzOverflow="overflow" vert="horz" wrap="square" lIns="45720" tIns="45720" rIns="45720" bIns="45720" numCol="1" spcCol="38100" rtlCol="0" anchor="ctr">
            <a:noAutofit/>
          </a:bodyPr>
          <a:lstStyle/>
          <a:p>
            <a:pPr marL="0" marR="0" lvl="0" indent="0" algn="ctr" defTabSz="457200" eaLnBrk="1" fontAlgn="auto" latinLnBrk="0" hangingPunct="0">
              <a:lnSpc>
                <a:spcPct val="9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008000"/>
                </a:solidFill>
                <a:effectLst/>
                <a:uLnTx/>
                <a:uFillTx/>
                <a:latin typeface="Arial" panose="020B0604020202020204" pitchFamily="34" charset="0"/>
                <a:cs typeface="Arial" panose="020B0604020202020204" pitchFamily="34" charset="0"/>
                <a:sym typeface="Arial"/>
              </a:rPr>
              <a:t>USCIS I-526 &amp; I-924</a:t>
            </a:r>
          </a:p>
          <a:p>
            <a:pPr marL="0" marR="0" lvl="0" indent="0" algn="ctr" defTabSz="457200" eaLnBrk="1" fontAlgn="auto" latinLnBrk="0" hangingPunct="0">
              <a:lnSpc>
                <a:spcPct val="9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008000"/>
                </a:solidFill>
                <a:effectLst/>
                <a:uLnTx/>
                <a:uFillTx/>
                <a:latin typeface="Arial" panose="020B0604020202020204" pitchFamily="34" charset="0"/>
                <a:cs typeface="Arial" panose="020B0604020202020204" pitchFamily="34" charset="0"/>
                <a:sym typeface="Arial"/>
              </a:rPr>
              <a:t>Exemplar Approved</a:t>
            </a:r>
          </a:p>
        </p:txBody>
      </p:sp>
      <p:sp>
        <p:nvSpPr>
          <p:cNvPr id="283" name="TextBox 282">
            <a:extLst>
              <a:ext uri="{FF2B5EF4-FFF2-40B4-BE49-F238E27FC236}">
                <a16:creationId xmlns:a16="http://schemas.microsoft.com/office/drawing/2014/main" id="{CF5C2EB7-8CBD-ED50-DABA-48D72525B99B}"/>
              </a:ext>
            </a:extLst>
          </p:cNvPr>
          <p:cNvSpPr txBox="1"/>
          <p:nvPr/>
        </p:nvSpPr>
        <p:spPr>
          <a:xfrm rot="20831116">
            <a:off x="6449669" y="4075155"/>
            <a:ext cx="1023962" cy="247182"/>
          </a:xfrm>
          <a:prstGeom prst="roundRect">
            <a:avLst/>
          </a:prstGeom>
          <a:solidFill>
            <a:srgbClr val="FFFFFF">
              <a:alpha val="70000"/>
            </a:srgbClr>
          </a:solidFill>
          <a:ln w="22225" cap="flat">
            <a:solidFill>
              <a:srgbClr val="008000"/>
            </a:solidFill>
            <a:miter lim="400000"/>
          </a:ln>
          <a:effectLst/>
          <a:sp3d/>
        </p:spPr>
        <p:txBody>
          <a:bodyPr rot="0" spcFirstLastPara="1" vertOverflow="overflow" horzOverflow="overflow" vert="horz" wrap="square" lIns="45720" tIns="45720" rIns="45720" bIns="45720" numCol="1" spcCol="38100" rtlCol="0" anchor="ctr">
            <a:noAutofit/>
          </a:bodyPr>
          <a:lstStyle/>
          <a:p>
            <a:pPr marL="0" marR="0" lvl="0" indent="0" algn="ctr" defTabSz="457200" eaLnBrk="1" fontAlgn="auto" latinLnBrk="0" hangingPunct="0">
              <a:lnSpc>
                <a:spcPct val="9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008000"/>
                </a:solidFill>
                <a:effectLst/>
                <a:uLnTx/>
                <a:uFillTx/>
                <a:latin typeface="Arial" panose="020B0604020202020204" pitchFamily="34" charset="0"/>
                <a:cs typeface="Arial" panose="020B0604020202020204" pitchFamily="34" charset="0"/>
                <a:sym typeface="Arial"/>
              </a:rPr>
              <a:t>USCIS I-956F </a:t>
            </a:r>
          </a:p>
          <a:p>
            <a:pPr marL="0" marR="0" lvl="0" indent="0" algn="ctr" defTabSz="457200" eaLnBrk="1" fontAlgn="auto" latinLnBrk="0" hangingPunct="0">
              <a:lnSpc>
                <a:spcPct val="9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008000"/>
                </a:solidFill>
                <a:effectLst/>
                <a:uLnTx/>
                <a:uFillTx/>
                <a:latin typeface="Arial" panose="020B0604020202020204" pitchFamily="34" charset="0"/>
                <a:cs typeface="Arial" panose="020B0604020202020204" pitchFamily="34" charset="0"/>
                <a:sym typeface="Arial"/>
              </a:rPr>
              <a:t>Exemplar Approved</a:t>
            </a:r>
          </a:p>
        </p:txBody>
      </p:sp>
      <p:sp>
        <p:nvSpPr>
          <p:cNvPr id="285" name="TextBox 284">
            <a:extLst>
              <a:ext uri="{FF2B5EF4-FFF2-40B4-BE49-F238E27FC236}">
                <a16:creationId xmlns:a16="http://schemas.microsoft.com/office/drawing/2014/main" id="{870B669C-4629-7C56-EDA0-9ADEEF7B2BFD}"/>
              </a:ext>
            </a:extLst>
          </p:cNvPr>
          <p:cNvSpPr txBox="1"/>
          <p:nvPr/>
        </p:nvSpPr>
        <p:spPr>
          <a:xfrm rot="20831116">
            <a:off x="6419553" y="5511764"/>
            <a:ext cx="1084194" cy="247182"/>
          </a:xfrm>
          <a:prstGeom prst="roundRect">
            <a:avLst/>
          </a:prstGeom>
          <a:solidFill>
            <a:srgbClr val="FFFFFF">
              <a:alpha val="70000"/>
            </a:srgbClr>
          </a:solidFill>
          <a:ln w="22225" cap="flat">
            <a:solidFill>
              <a:srgbClr val="008000"/>
            </a:solidFill>
            <a:miter lim="400000"/>
          </a:ln>
          <a:effectLst/>
          <a:sp3d/>
        </p:spPr>
        <p:txBody>
          <a:bodyPr rot="0" spcFirstLastPara="1" vertOverflow="overflow" horzOverflow="overflow" vert="horz" wrap="square" lIns="45720" tIns="45720" rIns="45720" bIns="45720" numCol="1" spcCol="38100" rtlCol="0" anchor="ctr">
            <a:noAutofit/>
          </a:bodyPr>
          <a:lstStyle/>
          <a:p>
            <a:pPr marL="0" marR="0" lvl="0" indent="0" algn="ctr" defTabSz="457200" eaLnBrk="1" fontAlgn="auto" latinLnBrk="0" hangingPunct="0">
              <a:lnSpc>
                <a:spcPct val="9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008000"/>
                </a:solidFill>
                <a:effectLst/>
                <a:uLnTx/>
                <a:uFillTx/>
                <a:latin typeface="Arial" panose="020B0604020202020204" pitchFamily="34" charset="0"/>
                <a:cs typeface="Arial" panose="020B0604020202020204" pitchFamily="34" charset="0"/>
                <a:sym typeface="Arial"/>
              </a:rPr>
              <a:t>USCIS I-526E &amp; I-956F </a:t>
            </a:r>
          </a:p>
          <a:p>
            <a:pPr marL="0" marR="0" lvl="0" indent="0" algn="ctr" defTabSz="457200" eaLnBrk="1" fontAlgn="auto" latinLnBrk="0" hangingPunct="0">
              <a:lnSpc>
                <a:spcPct val="9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008000"/>
                </a:solidFill>
                <a:effectLst/>
                <a:uLnTx/>
                <a:uFillTx/>
                <a:latin typeface="Arial" panose="020B0604020202020204" pitchFamily="34" charset="0"/>
                <a:cs typeface="Arial" panose="020B0604020202020204" pitchFamily="34" charset="0"/>
                <a:sym typeface="Arial"/>
              </a:rPr>
              <a:t>Exemplar Approved</a:t>
            </a:r>
          </a:p>
        </p:txBody>
      </p:sp>
      <p:sp>
        <p:nvSpPr>
          <p:cNvPr id="287" name="TextBox 286">
            <a:extLst>
              <a:ext uri="{FF2B5EF4-FFF2-40B4-BE49-F238E27FC236}">
                <a16:creationId xmlns:a16="http://schemas.microsoft.com/office/drawing/2014/main" id="{D28D336D-7247-5B59-7D4B-D324F2F9A69F}"/>
              </a:ext>
            </a:extLst>
          </p:cNvPr>
          <p:cNvSpPr txBox="1"/>
          <p:nvPr/>
        </p:nvSpPr>
        <p:spPr>
          <a:xfrm rot="20831116">
            <a:off x="6419553" y="6230330"/>
            <a:ext cx="1084194" cy="247182"/>
          </a:xfrm>
          <a:prstGeom prst="roundRect">
            <a:avLst/>
          </a:prstGeom>
          <a:solidFill>
            <a:srgbClr val="FFFFFF">
              <a:alpha val="70000"/>
            </a:srgbClr>
          </a:solidFill>
          <a:ln w="22225" cap="flat">
            <a:solidFill>
              <a:srgbClr val="008000"/>
            </a:solidFill>
            <a:miter lim="400000"/>
          </a:ln>
          <a:effectLst/>
          <a:sp3d/>
        </p:spPr>
        <p:txBody>
          <a:bodyPr rot="0" spcFirstLastPara="1" vertOverflow="overflow" horzOverflow="overflow" vert="horz" wrap="square" lIns="45720" tIns="45720" rIns="45720" bIns="45720" numCol="1" spcCol="38100" rtlCol="0" anchor="ctr">
            <a:noAutofit/>
          </a:bodyPr>
          <a:lstStyle/>
          <a:p>
            <a:pPr marL="0" marR="0" lvl="0" indent="0" algn="ctr" defTabSz="457200" eaLnBrk="1" fontAlgn="auto" latinLnBrk="0" hangingPunct="0">
              <a:lnSpc>
                <a:spcPct val="9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008000"/>
                </a:solidFill>
                <a:effectLst/>
                <a:uLnTx/>
                <a:uFillTx/>
                <a:latin typeface="Arial" panose="020B0604020202020204" pitchFamily="34" charset="0"/>
                <a:cs typeface="Arial" panose="020B0604020202020204" pitchFamily="34" charset="0"/>
                <a:sym typeface="Arial"/>
              </a:rPr>
              <a:t>USCIS I-526E &amp; I-956F </a:t>
            </a:r>
          </a:p>
          <a:p>
            <a:pPr marL="0" marR="0" lvl="0" indent="0" algn="ctr" defTabSz="457200" eaLnBrk="1" fontAlgn="auto" latinLnBrk="0" hangingPunct="0">
              <a:lnSpc>
                <a:spcPct val="9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008000"/>
                </a:solidFill>
                <a:effectLst/>
                <a:uLnTx/>
                <a:uFillTx/>
                <a:latin typeface="Arial" panose="020B0604020202020204" pitchFamily="34" charset="0"/>
                <a:cs typeface="Arial" panose="020B0604020202020204" pitchFamily="34" charset="0"/>
                <a:sym typeface="Arial"/>
              </a:rPr>
              <a:t>Exemplar Approved</a:t>
            </a:r>
          </a:p>
        </p:txBody>
      </p:sp>
      <p:sp>
        <p:nvSpPr>
          <p:cNvPr id="289" name="TextBox 288">
            <a:extLst>
              <a:ext uri="{FF2B5EF4-FFF2-40B4-BE49-F238E27FC236}">
                <a16:creationId xmlns:a16="http://schemas.microsoft.com/office/drawing/2014/main" id="{531E5DA3-8FB8-CB6C-B571-89E0492D6786}"/>
              </a:ext>
            </a:extLst>
          </p:cNvPr>
          <p:cNvSpPr txBox="1"/>
          <p:nvPr/>
        </p:nvSpPr>
        <p:spPr>
          <a:xfrm rot="20831116">
            <a:off x="6371203" y="6820430"/>
            <a:ext cx="957118" cy="247182"/>
          </a:xfrm>
          <a:prstGeom prst="roundRect">
            <a:avLst/>
          </a:prstGeom>
          <a:solidFill>
            <a:srgbClr val="FFFFFF">
              <a:alpha val="70000"/>
            </a:srgbClr>
          </a:solidFill>
          <a:ln w="22225" cap="flat">
            <a:solidFill>
              <a:srgbClr val="008000"/>
            </a:solidFill>
            <a:miter lim="400000"/>
          </a:ln>
          <a:effectLst/>
          <a:sp3d/>
        </p:spPr>
        <p:txBody>
          <a:bodyPr rot="0" spcFirstLastPara="1" vertOverflow="overflow" horzOverflow="overflow" vert="horz" wrap="square" lIns="45720" tIns="45720" rIns="45720" bIns="45720" numCol="1" spcCol="38100" rtlCol="0" anchor="ctr">
            <a:noAutofit/>
          </a:bodyPr>
          <a:lstStyle/>
          <a:p>
            <a:pPr marL="0" marR="0" lvl="0" indent="0" algn="ctr" defTabSz="457200" eaLnBrk="1" fontAlgn="auto" latinLnBrk="0" hangingPunct="0">
              <a:lnSpc>
                <a:spcPct val="9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008000"/>
                </a:solidFill>
                <a:effectLst/>
                <a:uLnTx/>
                <a:uFillTx/>
                <a:latin typeface="Arial" panose="020B0604020202020204" pitchFamily="34" charset="0"/>
                <a:cs typeface="Arial" panose="020B0604020202020204" pitchFamily="34" charset="0"/>
                <a:sym typeface="Arial"/>
              </a:rPr>
              <a:t>USCIS I-526 &amp; I-924</a:t>
            </a:r>
          </a:p>
          <a:p>
            <a:pPr marL="0" marR="0" lvl="0" indent="0" algn="ctr" defTabSz="457200" eaLnBrk="1" fontAlgn="auto" latinLnBrk="0" hangingPunct="0">
              <a:lnSpc>
                <a:spcPct val="9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008000"/>
                </a:solidFill>
                <a:effectLst/>
                <a:uLnTx/>
                <a:uFillTx/>
                <a:latin typeface="Arial" panose="020B0604020202020204" pitchFamily="34" charset="0"/>
                <a:cs typeface="Arial" panose="020B0604020202020204" pitchFamily="34" charset="0"/>
                <a:sym typeface="Arial"/>
              </a:rPr>
              <a:t>Exemplar Approved</a:t>
            </a:r>
          </a:p>
        </p:txBody>
      </p:sp>
      <p:sp>
        <p:nvSpPr>
          <p:cNvPr id="290" name="TextBox 289">
            <a:extLst>
              <a:ext uri="{FF2B5EF4-FFF2-40B4-BE49-F238E27FC236}">
                <a16:creationId xmlns:a16="http://schemas.microsoft.com/office/drawing/2014/main" id="{883F632E-686D-FF74-4510-E3A6C4B5DD5B}"/>
              </a:ext>
            </a:extLst>
          </p:cNvPr>
          <p:cNvSpPr txBox="1"/>
          <p:nvPr/>
        </p:nvSpPr>
        <p:spPr>
          <a:xfrm rot="20831116">
            <a:off x="6420078" y="7086751"/>
            <a:ext cx="1135352" cy="247182"/>
          </a:xfrm>
          <a:prstGeom prst="roundRect">
            <a:avLst/>
          </a:prstGeom>
          <a:solidFill>
            <a:srgbClr val="FFFFFF">
              <a:alpha val="70000"/>
            </a:srgbClr>
          </a:solidFill>
          <a:ln w="22225" cap="flat">
            <a:solidFill>
              <a:srgbClr val="2B347F"/>
            </a:solidFill>
            <a:miter lim="400000"/>
          </a:ln>
          <a:effectLst/>
          <a:sp3d/>
        </p:spPr>
        <p:txBody>
          <a:bodyPr rot="0" spcFirstLastPara="1" vertOverflow="overflow" horzOverflow="overflow" vert="horz" wrap="square" lIns="45720" tIns="45720" rIns="45720" bIns="45720" numCol="1" spcCol="38100" rtlCol="0" anchor="ctr">
            <a:noAutofit/>
          </a:bodyPr>
          <a:lstStyle/>
          <a:p>
            <a:pPr marL="0" marR="0" lvl="0" indent="0" algn="ctr" defTabSz="457200" eaLnBrk="1" fontAlgn="auto" latinLnBrk="0" hangingPunct="0">
              <a:lnSpc>
                <a:spcPct val="9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2B347F"/>
                </a:solidFill>
                <a:effectLst/>
                <a:uLnTx/>
                <a:uFillTx/>
                <a:latin typeface="Arial" panose="020B0604020202020204" pitchFamily="34" charset="0"/>
                <a:cs typeface="Arial" panose="020B0604020202020204" pitchFamily="34" charset="0"/>
                <a:sym typeface="Arial"/>
              </a:rPr>
              <a:t>Full Original Investment Successfully Repaid</a:t>
            </a:r>
          </a:p>
        </p:txBody>
      </p:sp>
      <p:sp>
        <p:nvSpPr>
          <p:cNvPr id="306" name="TextBox 305">
            <a:extLst>
              <a:ext uri="{FF2B5EF4-FFF2-40B4-BE49-F238E27FC236}">
                <a16:creationId xmlns:a16="http://schemas.microsoft.com/office/drawing/2014/main" id="{C2D1A407-1AA9-E924-7B1A-7A409F10B4A3}"/>
              </a:ext>
            </a:extLst>
          </p:cNvPr>
          <p:cNvSpPr txBox="1"/>
          <p:nvPr/>
        </p:nvSpPr>
        <p:spPr>
          <a:xfrm rot="20831116">
            <a:off x="6371203" y="4656828"/>
            <a:ext cx="957118" cy="247182"/>
          </a:xfrm>
          <a:prstGeom prst="roundRect">
            <a:avLst/>
          </a:prstGeom>
          <a:solidFill>
            <a:srgbClr val="FFFFFF">
              <a:alpha val="70000"/>
            </a:srgbClr>
          </a:solidFill>
          <a:ln w="22225" cap="flat">
            <a:solidFill>
              <a:srgbClr val="008000"/>
            </a:solidFill>
            <a:miter lim="400000"/>
          </a:ln>
          <a:effectLst/>
          <a:sp3d/>
        </p:spPr>
        <p:txBody>
          <a:bodyPr rot="0" spcFirstLastPara="1" vertOverflow="overflow" horzOverflow="overflow" vert="horz" wrap="square" lIns="45720" tIns="45720" rIns="45720" bIns="45720" numCol="1" spcCol="38100" rtlCol="0" anchor="ctr">
            <a:noAutofit/>
          </a:bodyPr>
          <a:lstStyle/>
          <a:p>
            <a:pPr marL="0" marR="0" lvl="0" indent="0" algn="ctr" defTabSz="457200" eaLnBrk="1" fontAlgn="auto" latinLnBrk="0" hangingPunct="0">
              <a:lnSpc>
                <a:spcPct val="9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008000"/>
                </a:solidFill>
                <a:effectLst/>
                <a:uLnTx/>
                <a:uFillTx/>
                <a:latin typeface="Arial" panose="020B0604020202020204" pitchFamily="34" charset="0"/>
                <a:cs typeface="Arial" panose="020B0604020202020204" pitchFamily="34" charset="0"/>
                <a:sym typeface="Arial"/>
              </a:rPr>
              <a:t>USCIS I-526 &amp; I-924</a:t>
            </a:r>
          </a:p>
          <a:p>
            <a:pPr marL="0" marR="0" lvl="0" indent="0" algn="ctr" defTabSz="457200" eaLnBrk="1" fontAlgn="auto" latinLnBrk="0" hangingPunct="0">
              <a:lnSpc>
                <a:spcPct val="9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008000"/>
                </a:solidFill>
                <a:effectLst/>
                <a:uLnTx/>
                <a:uFillTx/>
                <a:latin typeface="Arial" panose="020B0604020202020204" pitchFamily="34" charset="0"/>
                <a:cs typeface="Arial" panose="020B0604020202020204" pitchFamily="34" charset="0"/>
                <a:sym typeface="Arial"/>
              </a:rPr>
              <a:t>Exemplar Approved</a:t>
            </a:r>
          </a:p>
        </p:txBody>
      </p:sp>
      <p:sp>
        <p:nvSpPr>
          <p:cNvPr id="307" name="TextBox 306">
            <a:extLst>
              <a:ext uri="{FF2B5EF4-FFF2-40B4-BE49-F238E27FC236}">
                <a16:creationId xmlns:a16="http://schemas.microsoft.com/office/drawing/2014/main" id="{FAA72886-08DC-8F9A-905D-C3FC25ABA48F}"/>
              </a:ext>
            </a:extLst>
          </p:cNvPr>
          <p:cNvSpPr txBox="1"/>
          <p:nvPr/>
        </p:nvSpPr>
        <p:spPr>
          <a:xfrm rot="20831116">
            <a:off x="6420078" y="4918069"/>
            <a:ext cx="1135352" cy="247182"/>
          </a:xfrm>
          <a:prstGeom prst="roundRect">
            <a:avLst/>
          </a:prstGeom>
          <a:solidFill>
            <a:srgbClr val="FFFFFF">
              <a:alpha val="70000"/>
            </a:srgbClr>
          </a:solidFill>
          <a:ln w="22225" cap="flat">
            <a:solidFill>
              <a:srgbClr val="2B347F"/>
            </a:solidFill>
            <a:miter lim="400000"/>
          </a:ln>
          <a:effectLst/>
          <a:sp3d/>
        </p:spPr>
        <p:txBody>
          <a:bodyPr rot="0" spcFirstLastPara="1" vertOverflow="overflow" horzOverflow="overflow" vert="horz" wrap="square" lIns="45720" tIns="45720" rIns="45720" bIns="45720" numCol="1" spcCol="38100" rtlCol="0" anchor="ctr">
            <a:noAutofit/>
          </a:bodyPr>
          <a:lstStyle/>
          <a:p>
            <a:pPr marL="0" marR="0" lvl="0" indent="0" algn="ctr" defTabSz="457200" eaLnBrk="1" fontAlgn="auto" latinLnBrk="0" hangingPunct="0">
              <a:lnSpc>
                <a:spcPct val="9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2B347F"/>
                </a:solidFill>
                <a:effectLst/>
                <a:uLnTx/>
                <a:uFillTx/>
                <a:latin typeface="Arial" panose="020B0604020202020204" pitchFamily="34" charset="0"/>
                <a:cs typeface="Arial" panose="020B0604020202020204" pitchFamily="34" charset="0"/>
                <a:sym typeface="Arial"/>
              </a:rPr>
              <a:t>Full Original Investment Successfully Repaid</a:t>
            </a:r>
          </a:p>
        </p:txBody>
      </p:sp>
    </p:spTree>
    <p:extLst>
      <p:ext uri="{BB962C8B-B14F-4D97-AF65-F5344CB8AC3E}">
        <p14:creationId xmlns:p14="http://schemas.microsoft.com/office/powerpoint/2010/main" val="3612899794"/>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3248&quot;/&gt;&lt;CPresentation id=&quot;1&quot;&gt;&lt;m_precDefaultNumber&gt;&lt;m_bNumberIsYear val=&quot;1&quot;/&gt;&lt;m_chMinusSymbol&gt;-&lt;/m_chMinusSymbol&gt;&lt;m_chDecimalSymbol17909&gt;.&lt;/m_chDecimalSymbol17909&gt;&lt;m_nGroupingDigits17909 val=&quot;3&quot;/&gt;&lt;m_chGroupingSymbol17909&gt;,&lt;/m_chGroupingSymbol17909&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precDefaultPercent&gt;&lt;m_precDefaultDate&gt;&lt;m_bNumberIsYear val=&quot;0&quot;/&gt;&lt;m_strFormatTime&gt;%#m/%#d/%Y&lt;/m_strFormatTime&gt;&lt;/m_precDefaultDate&gt;&lt;m_precDefaultYear/&gt;&lt;m_precDefaultQuarter&gt;&lt;m_bNumberIsYear val=&quot;0&quot;/&gt;&lt;m_strFormatTime&gt;Q%5&lt;/m_strFormatTime&gt;&lt;/m_precDefaultQuarter&gt;&lt;m_precDefaultMonth/&gt;&lt;m_precDefaultWeek&gt;&lt;m_bNumberIsYear val=&quot;0&quot;/&gt;&lt;m_strFormatTime&gt;%d.&lt;/m_strFormatTime&gt;&lt;/m_precDefaultWeek&gt;&lt;m_precDefaultDay&gt;&lt;m_bNumberIsYear val=&quot;0&quot;/&gt;&lt;m_strFormatTime&gt;%#d&lt;/m_strFormatTime&gt;&lt;/m_precDefaultDay&gt;&lt;m_mruColor&gt;&lt;m_vecMRU length=&quot;4&quot;&gt;&lt;elem m_fUsage=&quot;2.19510000000000010000E+000&quot;&gt;&lt;m_msothmcolidx val=&quot;0&quot;/&gt;&lt;m_rgb r=&quot;ff&quot; g=&quot;ca&quot; b=&quot;d9&quot;/&gt;&lt;m_ppcolschidx tagver0=&quot;23004&quot; tagname0=&quot;m_ppcolschidxUNRECOGNIZED&quot; val=&quot;0&quot;/&gt;&lt;m_nBrightness val=&quot;0&quot;/&gt;&lt;/elem&gt;&lt;elem m_fUsage=&quot;1.37829690000000000000E+000&quot;&gt;&lt;m_msothmcolidx val=&quot;0&quot;/&gt;&lt;m_rgb r=&quot;c4&quot; g=&quot;0&quot; b=&quot;36&quot;/&gt;&lt;m_ppcolschidx tagver0=&quot;23004&quot; tagname0=&quot;m_ppcolschidxUNRECOGNIZED&quot; val=&quot;0&quot;/&gt;&lt;m_nBrightness val=&quot;0&quot;/&gt;&lt;/elem&gt;&lt;elem m_fUsage=&quot;1.12193100000000000000E+000&quot;&gt;&lt;m_msothmcolidx val=&quot;0&quot;/&gt;&lt;m_rgb r=&quot;ff&quot; g=&quot;bb&quot; b=&quot;ce&quot;/&gt;&lt;m_ppcolschidx tagver0=&quot;23004&quot; tagname0=&quot;m_ppcolschidxUNRECOGNIZED&quot; val=&quot;0&quot;/&gt;&lt;m_nBrightness val=&quot;0&quot;/&gt;&lt;/elem&gt;&lt;elem m_fUsage=&quot;1.00000000000000000000E+000&quot;&gt;&lt;m_msothmcolidx val=&quot;0&quot;/&gt;&lt;m_rgb r=&quot;ff&quot; g=&quot;c1&quot; b=&quot;9&quot;/&gt;&lt;m_ppcolschidx tagver0=&quot;23004&quot; tagname0=&quot;m_ppcolschidxUNRECOGNIZED&quot; val=&quot;0&quot;/&gt;&lt;m_nBrightness val=&quot;0&quot;/&gt;&lt;/elem&gt;&lt;/m_vecMRU&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unzmFa9_spELBxCuwZdJy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b_23J9H9akf8beCiGT8a_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WvKowi8pmMrvMtyXftYar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qgtZhJt5TTFwNH9PJYMum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LM97gezb716PLomwWHPp6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EB5AN Master Template">
  <a:themeElements>
    <a:clrScheme name="Custom 2">
      <a:dk1>
        <a:srgbClr val="000000"/>
      </a:dk1>
      <a:lt1>
        <a:srgbClr val="FFFFFF"/>
      </a:lt1>
      <a:dk2>
        <a:srgbClr val="0070C0"/>
      </a:dk2>
      <a:lt2>
        <a:srgbClr val="808080"/>
      </a:lt2>
      <a:accent1>
        <a:srgbClr val="E2E2E2"/>
      </a:accent1>
      <a:accent2>
        <a:srgbClr val="BCDEC2"/>
      </a:accent2>
      <a:accent3>
        <a:srgbClr val="B2B2B2"/>
      </a:accent3>
      <a:accent4>
        <a:srgbClr val="4D4D4D"/>
      </a:accent4>
      <a:accent5>
        <a:srgbClr val="D2E0E6"/>
      </a:accent5>
      <a:accent6>
        <a:srgbClr val="79A2B3"/>
      </a:accent6>
      <a:hlink>
        <a:srgbClr val="5BAD82"/>
      </a:hlink>
      <a:folHlink>
        <a:srgbClr val="8EC6A1"/>
      </a:folHlink>
    </a:clrScheme>
    <a:fontScheme name="Standard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bg2"/>
          </a:solidFill>
        </a:ln>
        <a:effectLst/>
      </a:spPr>
      <a:bodyPr tIns="90000" bIns="90000" rtlCol="0" anchor="ctr" anchorCtr="0"/>
      <a:lstStyle>
        <a:defPPr algn="ctr">
          <a:defRPr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tIns="90000" bIns="90000" rtlCol="0">
        <a:spAutoFit/>
      </a:bodyPr>
      <a:lstStyle>
        <a:defPPr algn="ctr">
          <a:defRPr sz="1400" dirty="0" smtClean="0"/>
        </a:defPPr>
      </a:lstStyle>
    </a:txDef>
  </a:objectDefaults>
  <a:extraClrSchemeLst/>
</a:theme>
</file>

<file path=ppt/theme/theme2.xml><?xml version="1.0" encoding="utf-8"?>
<a:theme xmlns:a="http://schemas.openxmlformats.org/drawingml/2006/main" name="EB5AN Master Template">
  <a:themeElements>
    <a:clrScheme name="Custom 4">
      <a:dk1>
        <a:srgbClr val="000000"/>
      </a:dk1>
      <a:lt1>
        <a:srgbClr val="FFFFFF"/>
      </a:lt1>
      <a:dk2>
        <a:srgbClr val="0070C0"/>
      </a:dk2>
      <a:lt2>
        <a:srgbClr val="808080"/>
      </a:lt2>
      <a:accent1>
        <a:srgbClr val="E2E2E2"/>
      </a:accent1>
      <a:accent2>
        <a:srgbClr val="8BAFBE"/>
      </a:accent2>
      <a:accent3>
        <a:srgbClr val="B2B2B2"/>
      </a:accent3>
      <a:accent4>
        <a:srgbClr val="4D4D4D"/>
      </a:accent4>
      <a:accent5>
        <a:srgbClr val="D2E0E6"/>
      </a:accent5>
      <a:accent6>
        <a:srgbClr val="79A2B3"/>
      </a:accent6>
      <a:hlink>
        <a:srgbClr val="5BAD82"/>
      </a:hlink>
      <a:folHlink>
        <a:srgbClr val="8EC6A1"/>
      </a:folHlink>
    </a:clrScheme>
    <a:fontScheme name="Standard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bg2"/>
          </a:solidFill>
        </a:ln>
        <a:effectLst/>
      </a:spPr>
      <a:bodyPr tIns="90000" bIns="90000" rtlCol="0" anchor="ctr" anchorCtr="0"/>
      <a:lstStyle>
        <a:defPPr algn="ctr">
          <a:defRPr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tIns="90000" bIns="90000" rtlCol="0">
        <a:spAutoFit/>
      </a:bodyPr>
      <a:lstStyle>
        <a:defPPr algn="ctr">
          <a:defRPr sz="1400" dirty="0" smtClean="0"/>
        </a:defPPr>
      </a:lstStyle>
    </a:txDef>
  </a:objectDefaults>
  <a:extraClrSchemeLst/>
</a:theme>
</file>

<file path=ppt/theme/theme3.xml><?xml version="1.0" encoding="utf-8"?>
<a:theme xmlns:a="http://schemas.openxmlformats.org/drawingml/2006/main" name="1_Voith">
  <a:themeElements>
    <a:clrScheme name="1_Voith">
      <a:dk1>
        <a:srgbClr val="000000"/>
      </a:dk1>
      <a:lt1>
        <a:srgbClr val="FFFFFF"/>
      </a:lt1>
      <a:dk2>
        <a:srgbClr val="A7A7A7"/>
      </a:dk2>
      <a:lt2>
        <a:srgbClr val="535353"/>
      </a:lt2>
      <a:accent1>
        <a:srgbClr val="C5C5C5"/>
      </a:accent1>
      <a:accent2>
        <a:srgbClr val="788CC8"/>
      </a:accent2>
      <a:accent3>
        <a:srgbClr val="2D3987"/>
      </a:accent3>
      <a:accent4>
        <a:srgbClr val="4B4B4B"/>
      </a:accent4>
      <a:accent5>
        <a:srgbClr val="707070"/>
      </a:accent5>
      <a:accent6>
        <a:srgbClr val="0070C0"/>
      </a:accent6>
      <a:hlink>
        <a:srgbClr val="0000FF"/>
      </a:hlink>
      <a:folHlink>
        <a:srgbClr val="FF00FF"/>
      </a:folHlink>
    </a:clrScheme>
    <a:fontScheme name="1_Voith">
      <a:majorFont>
        <a:latin typeface="Helvetica"/>
        <a:ea typeface="Helvetica"/>
        <a:cs typeface="Helvetica"/>
      </a:majorFont>
      <a:minorFont>
        <a:latin typeface="Calibri"/>
        <a:ea typeface="Calibri"/>
        <a:cs typeface="Calibri"/>
      </a:minorFont>
    </a:fontScheme>
    <a:fmtScheme name="1_Voith">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2700000" rotWithShape="0">
              <a:srgbClr val="000000">
                <a:alpha val="60000"/>
              </a:srgbClr>
            </a:outerShdw>
          </a:effectLst>
        </a:effectStyle>
        <a:effectStyle>
          <a:effectLst>
            <a:outerShdw blurRad="38100" dist="25400" dir="2700000" rotWithShape="0">
              <a:srgbClr val="000000">
                <a:alpha val="6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38100" cap="flat">
          <a:no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stStyle>
      <a:style>
        <a:lnRef idx="0">
          <a:scrgbClr r="0" g="0" b="0"/>
        </a:lnRef>
        <a:fillRef idx="0">
          <a:scrgbClr r="0" g="0" b="0"/>
        </a:fillRef>
        <a:effectRef idx="0">
          <a:scrgbClr r="0" g="0" b="0"/>
        </a:effectRef>
        <a:fontRef idx="none"/>
      </a:style>
    </a:spDef>
    <a:lnDef>
      <a:spPr>
        <a:noFill/>
        <a:ln w="26425"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9198</TotalTime>
  <Words>844</Words>
  <Application>Microsoft Office PowerPoint</Application>
  <PresentationFormat>Custom</PresentationFormat>
  <Paragraphs>110</Paragraphs>
  <Slides>1</Slides>
  <Notes>0</Notes>
  <HiddenSlides>0</HiddenSlides>
  <MMClips>0</MMClips>
  <ScaleCrop>false</ScaleCrop>
  <HeadingPairs>
    <vt:vector size="8" baseType="variant">
      <vt:variant>
        <vt:lpstr>Fonts Used</vt:lpstr>
      </vt:variant>
      <vt:variant>
        <vt:i4>2</vt:i4>
      </vt:variant>
      <vt:variant>
        <vt:lpstr>Theme</vt:lpstr>
      </vt:variant>
      <vt:variant>
        <vt:i4>3</vt:i4>
      </vt:variant>
      <vt:variant>
        <vt:lpstr>Embedded OLE Servers</vt:lpstr>
      </vt:variant>
      <vt:variant>
        <vt:i4>1</vt:i4>
      </vt:variant>
      <vt:variant>
        <vt:lpstr>Slide Titles</vt:lpstr>
      </vt:variant>
      <vt:variant>
        <vt:i4>1</vt:i4>
      </vt:variant>
    </vt:vector>
  </HeadingPairs>
  <TitlesOfParts>
    <vt:vector size="7" baseType="lpstr">
      <vt:lpstr>Arial</vt:lpstr>
      <vt:lpstr>Calibri</vt:lpstr>
      <vt:lpstr>1_EB5AN Master Template</vt:lpstr>
      <vt:lpstr>EB5AN Master Template</vt:lpstr>
      <vt:lpstr>1_Voith</vt:lpstr>
      <vt:lpstr>think-cell Slide</vt:lpstr>
      <vt:lpstr>PowerPoint Presentation</vt:lpstr>
    </vt:vector>
  </TitlesOfParts>
  <Company>The Boston Consulting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creator>MICHAEL</dc:creator>
  <cp:lastModifiedBy>Sam Silverman</cp:lastModifiedBy>
  <cp:revision>961</cp:revision>
  <cp:lastPrinted>2015-10-20T02:21:30Z</cp:lastPrinted>
  <dcterms:created xsi:type="dcterms:W3CDTF">2014-04-11T02:56:31Z</dcterms:created>
  <dcterms:modified xsi:type="dcterms:W3CDTF">2024-04-23T10:31:47Z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lpwstr>20100310</vt:lpwstr>
  </property>
  <property fmtid="{D5CDD505-2E9C-101B-9397-08002B2CF9AE}" pid="3" name="Format Name">
    <vt:lpwstr>BCG Format</vt:lpwstr>
  </property>
  <property fmtid="{D5CDD505-2E9C-101B-9397-08002B2CF9AE}" pid="4" name="Template Name">
    <vt:lpwstr>Letter</vt:lpwstr>
  </property>
</Properties>
</file>