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6" r:id="rId1"/>
    <p:sldMasterId id="2147483661" r:id="rId2"/>
  </p:sldMasterIdLst>
  <p:notesMasterIdLst>
    <p:notesMasterId r:id="rId4"/>
  </p:notesMasterIdLst>
  <p:handoutMasterIdLst>
    <p:handoutMasterId r:id="rId5"/>
  </p:handoutMasterIdLst>
  <p:sldIdLst>
    <p:sldId id="1006" r:id="rId3"/>
  </p:sldIdLst>
  <p:sldSz cx="7772400" cy="10058400"/>
  <p:notesSz cx="6950075" cy="9236075"/>
  <p:custDataLst>
    <p:tags r:id="rId6"/>
  </p:custDataLst>
  <p:defaultTextStyle>
    <a:defPPr>
      <a:defRPr lang="en-US"/>
    </a:defPPr>
    <a:lvl1pPr marL="0" algn="l" defTabSz="965058" rtl="0" eaLnBrk="1" latinLnBrk="0" hangingPunct="1">
      <a:defRPr sz="1900" kern="1200">
        <a:solidFill>
          <a:schemeClr val="tx1"/>
        </a:solidFill>
        <a:latin typeface="+mn-lt"/>
        <a:ea typeface="+mn-ea"/>
        <a:cs typeface="+mn-cs"/>
      </a:defRPr>
    </a:lvl1pPr>
    <a:lvl2pPr marL="482529" algn="l" defTabSz="965058" rtl="0" eaLnBrk="1" latinLnBrk="0" hangingPunct="1">
      <a:defRPr sz="1900" kern="1200">
        <a:solidFill>
          <a:schemeClr val="tx1"/>
        </a:solidFill>
        <a:latin typeface="+mn-lt"/>
        <a:ea typeface="+mn-ea"/>
        <a:cs typeface="+mn-cs"/>
      </a:defRPr>
    </a:lvl2pPr>
    <a:lvl3pPr marL="965058" algn="l" defTabSz="965058" rtl="0" eaLnBrk="1" latinLnBrk="0" hangingPunct="1">
      <a:defRPr sz="1900" kern="1200">
        <a:solidFill>
          <a:schemeClr val="tx1"/>
        </a:solidFill>
        <a:latin typeface="+mn-lt"/>
        <a:ea typeface="+mn-ea"/>
        <a:cs typeface="+mn-cs"/>
      </a:defRPr>
    </a:lvl3pPr>
    <a:lvl4pPr marL="1447587" algn="l" defTabSz="965058" rtl="0" eaLnBrk="1" latinLnBrk="0" hangingPunct="1">
      <a:defRPr sz="1900" kern="1200">
        <a:solidFill>
          <a:schemeClr val="tx1"/>
        </a:solidFill>
        <a:latin typeface="+mn-lt"/>
        <a:ea typeface="+mn-ea"/>
        <a:cs typeface="+mn-cs"/>
      </a:defRPr>
    </a:lvl4pPr>
    <a:lvl5pPr marL="1930116" algn="l" defTabSz="965058" rtl="0" eaLnBrk="1" latinLnBrk="0" hangingPunct="1">
      <a:defRPr sz="1900" kern="1200">
        <a:solidFill>
          <a:schemeClr val="tx1"/>
        </a:solidFill>
        <a:latin typeface="+mn-lt"/>
        <a:ea typeface="+mn-ea"/>
        <a:cs typeface="+mn-cs"/>
      </a:defRPr>
    </a:lvl5pPr>
    <a:lvl6pPr marL="2412644" algn="l" defTabSz="965058" rtl="0" eaLnBrk="1" latinLnBrk="0" hangingPunct="1">
      <a:defRPr sz="1900" kern="1200">
        <a:solidFill>
          <a:schemeClr val="tx1"/>
        </a:solidFill>
        <a:latin typeface="+mn-lt"/>
        <a:ea typeface="+mn-ea"/>
        <a:cs typeface="+mn-cs"/>
      </a:defRPr>
    </a:lvl6pPr>
    <a:lvl7pPr marL="2895173" algn="l" defTabSz="965058" rtl="0" eaLnBrk="1" latinLnBrk="0" hangingPunct="1">
      <a:defRPr sz="1900" kern="1200">
        <a:solidFill>
          <a:schemeClr val="tx1"/>
        </a:solidFill>
        <a:latin typeface="+mn-lt"/>
        <a:ea typeface="+mn-ea"/>
        <a:cs typeface="+mn-cs"/>
      </a:defRPr>
    </a:lvl7pPr>
    <a:lvl8pPr marL="3377702" algn="l" defTabSz="965058" rtl="0" eaLnBrk="1" latinLnBrk="0" hangingPunct="1">
      <a:defRPr sz="1900" kern="1200">
        <a:solidFill>
          <a:schemeClr val="tx1"/>
        </a:solidFill>
        <a:latin typeface="+mn-lt"/>
        <a:ea typeface="+mn-ea"/>
        <a:cs typeface="+mn-cs"/>
      </a:defRPr>
    </a:lvl8pPr>
    <a:lvl9pPr marL="3860231" algn="l" defTabSz="965058"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96" userDrawn="1">
          <p15:clr>
            <a:srgbClr val="A4A3A4"/>
          </p15:clr>
        </p15:guide>
        <p15:guide id="2" pos="1" userDrawn="1">
          <p15:clr>
            <a:srgbClr val="A4A3A4"/>
          </p15:clr>
        </p15:guide>
        <p15:guide id="3" orient="horz" pos="142" userDrawn="1">
          <p15:clr>
            <a:srgbClr val="A4A3A4"/>
          </p15:clr>
        </p15:guide>
        <p15:guide id="4" pos="151" userDrawn="1">
          <p15:clr>
            <a:srgbClr val="A4A3A4"/>
          </p15:clr>
        </p15:guide>
        <p15:guide id="5" pos="89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guide id="5" orient="horz" pos="2861">
          <p15:clr>
            <a:srgbClr val="A4A3A4"/>
          </p15:clr>
        </p15:guide>
        <p15:guide id="6" orient="horz" pos="2909">
          <p15:clr>
            <a:srgbClr val="A4A3A4"/>
          </p15:clr>
        </p15:guide>
        <p15:guide id="7" pos="2141">
          <p15:clr>
            <a:srgbClr val="A4A3A4"/>
          </p15:clr>
        </p15:guide>
        <p15:guide id="8" pos="218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016D9A-54DC-DF5B-929C-90FB4D5FC85B}" name="Sanya Brown" initials="SB" userId="Sanya Brown" providerId="None"/>
  <p188:author id="{8F756C9B-B1C4-CFE7-613A-2573C5FD7D0D}" name="Jeremy Shackle" initials="JS" userId="0883a0b13fc8f3c0"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roofreadingServices.com" initials="U" lastIdx="10" clrIdx="0">
    <p:extLst>
      <p:ext uri="{19B8F6BF-5375-455C-9EA6-DF929625EA0E}">
        <p15:presenceInfo xmlns:p15="http://schemas.microsoft.com/office/powerpoint/2012/main" userId="ProofreadingServices.c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3987"/>
    <a:srgbClr val="B4C2E6"/>
    <a:srgbClr val="525659"/>
    <a:srgbClr val="E4E8F4"/>
    <a:srgbClr val="0070C0"/>
    <a:srgbClr val="2B347F"/>
    <a:srgbClr val="000000"/>
    <a:srgbClr val="003860"/>
    <a:srgbClr val="F1F2F3"/>
    <a:srgbClr val="E6E7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688" autoAdjust="0"/>
    <p:restoredTop sz="96357" autoAdjust="0"/>
  </p:normalViewPr>
  <p:slideViewPr>
    <p:cSldViewPr snapToGrid="0" snapToObjects="1">
      <p:cViewPr>
        <p:scale>
          <a:sx n="125" d="100"/>
          <a:sy n="125" d="100"/>
        </p:scale>
        <p:origin x="2352" y="-918"/>
      </p:cViewPr>
      <p:guideLst>
        <p:guide orient="horz" pos="1196"/>
        <p:guide pos="1"/>
        <p:guide orient="horz" pos="142"/>
        <p:guide pos="151"/>
        <p:guide pos="894"/>
      </p:guideLst>
    </p:cSldViewPr>
  </p:slideViewPr>
  <p:outlineViewPr>
    <p:cViewPr>
      <p:scale>
        <a:sx n="33" d="100"/>
        <a:sy n="33" d="100"/>
      </p:scale>
      <p:origin x="0" y="0"/>
    </p:cViewPr>
  </p:outlineViewPr>
  <p:notesTextViewPr>
    <p:cViewPr>
      <p:scale>
        <a:sx n="66" d="100"/>
        <a:sy n="66" d="100"/>
      </p:scale>
      <p:origin x="0" y="0"/>
    </p:cViewPr>
  </p:notesTextViewPr>
  <p:sorterViewPr>
    <p:cViewPr varScale="1">
      <p:scale>
        <a:sx n="1" d="1"/>
        <a:sy n="1" d="1"/>
      </p:scale>
      <p:origin x="0" y="0"/>
    </p:cViewPr>
  </p:sorterViewPr>
  <p:notesViewPr>
    <p:cSldViewPr snapToGrid="0" snapToObjects="1">
      <p:cViewPr varScale="1">
        <p:scale>
          <a:sx n="81" d="100"/>
          <a:sy n="81" d="100"/>
        </p:scale>
        <p:origin x="3876" y="108"/>
      </p:cViewPr>
      <p:guideLst>
        <p:guide orient="horz" pos="2880"/>
        <p:guide pos="2160"/>
        <p:guide orient="horz" pos="2928"/>
        <p:guide pos="2208"/>
        <p:guide orient="horz" pos="2861"/>
        <p:guide orient="horz" pos="2909"/>
        <p:guide pos="2141"/>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1804"/>
          </a:xfrm>
          <a:prstGeom prst="rect">
            <a:avLst/>
          </a:prstGeom>
        </p:spPr>
        <p:txBody>
          <a:bodyPr vert="horz" lIns="92478" tIns="46239" rIns="92478" bIns="46239" rtlCol="0"/>
          <a:lstStyle>
            <a:lvl1pPr algn="l">
              <a:defRPr sz="1200"/>
            </a:lvl1pPr>
          </a:lstStyle>
          <a:p>
            <a:endParaRPr lang="en-US" dirty="0"/>
          </a:p>
        </p:txBody>
      </p:sp>
      <p:sp>
        <p:nvSpPr>
          <p:cNvPr id="3" name="Date Placeholder 2"/>
          <p:cNvSpPr>
            <a:spLocks noGrp="1"/>
          </p:cNvSpPr>
          <p:nvPr>
            <p:ph type="dt" sz="quarter" idx="1"/>
          </p:nvPr>
        </p:nvSpPr>
        <p:spPr>
          <a:xfrm>
            <a:off x="3936769" y="1"/>
            <a:ext cx="3011699" cy="461804"/>
          </a:xfrm>
          <a:prstGeom prst="rect">
            <a:avLst/>
          </a:prstGeom>
        </p:spPr>
        <p:txBody>
          <a:bodyPr vert="horz" lIns="92478" tIns="46239" rIns="92478" bIns="46239" rtlCol="0"/>
          <a:lstStyle>
            <a:lvl1pPr algn="r">
              <a:defRPr sz="1200"/>
            </a:lvl1pPr>
          </a:lstStyle>
          <a:p>
            <a:fld id="{5324B623-D5B1-4C15-839B-4C9DC49C1FCE}" type="datetimeFigureOut">
              <a:rPr lang="en-US" smtClean="0"/>
              <a:pPr/>
              <a:t>3/18/2023</a:t>
            </a:fld>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2478" tIns="46239" rIns="92478" bIns="4623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9" y="8772669"/>
            <a:ext cx="3011699" cy="461804"/>
          </a:xfrm>
          <a:prstGeom prst="rect">
            <a:avLst/>
          </a:prstGeom>
        </p:spPr>
        <p:txBody>
          <a:bodyPr vert="horz" lIns="92478" tIns="46239" rIns="92478" bIns="46239" rtlCol="0" anchor="b"/>
          <a:lstStyle>
            <a:lvl1pPr algn="r">
              <a:defRPr sz="1200"/>
            </a:lvl1pPr>
          </a:lstStyle>
          <a:p>
            <a:fld id="{5AD7A600-0476-4F90-B467-B0C0B06FC3AC}" type="slidenum">
              <a:rPr lang="en-US" smtClean="0"/>
              <a:pPr/>
              <a:t>‹#›</a:t>
            </a:fld>
            <a:endParaRPr lang="en-US" dirty="0"/>
          </a:p>
        </p:txBody>
      </p:sp>
    </p:spTree>
    <p:extLst>
      <p:ext uri="{BB962C8B-B14F-4D97-AF65-F5344CB8AC3E}">
        <p14:creationId xmlns:p14="http://schemas.microsoft.com/office/powerpoint/2010/main" val="2619533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1804"/>
          </a:xfrm>
          <a:prstGeom prst="rect">
            <a:avLst/>
          </a:prstGeom>
        </p:spPr>
        <p:txBody>
          <a:bodyPr vert="horz" lIns="92478" tIns="46239" rIns="92478" bIns="46239" rtlCol="0"/>
          <a:lstStyle>
            <a:lvl1pPr algn="l">
              <a:defRPr sz="1200"/>
            </a:lvl1pPr>
          </a:lstStyle>
          <a:p>
            <a:endParaRPr lang="en-US" dirty="0"/>
          </a:p>
        </p:txBody>
      </p:sp>
      <p:sp>
        <p:nvSpPr>
          <p:cNvPr id="3" name="Date Placeholder 2"/>
          <p:cNvSpPr>
            <a:spLocks noGrp="1"/>
          </p:cNvSpPr>
          <p:nvPr>
            <p:ph type="dt" idx="1"/>
          </p:nvPr>
        </p:nvSpPr>
        <p:spPr>
          <a:xfrm>
            <a:off x="3936769" y="1"/>
            <a:ext cx="3011699" cy="461804"/>
          </a:xfrm>
          <a:prstGeom prst="rect">
            <a:avLst/>
          </a:prstGeom>
        </p:spPr>
        <p:txBody>
          <a:bodyPr vert="horz" lIns="92478" tIns="46239" rIns="92478" bIns="46239" rtlCol="0"/>
          <a:lstStyle>
            <a:lvl1pPr algn="r">
              <a:defRPr sz="1200"/>
            </a:lvl1pPr>
          </a:lstStyle>
          <a:p>
            <a:fld id="{7EBB82BF-AFFF-4DE8-8536-BF5960A967C5}" type="datetimeFigureOut">
              <a:rPr lang="en-US" smtClean="0"/>
              <a:pPr/>
              <a:t>3/18/2023</a:t>
            </a:fld>
            <a:endParaRPr lang="en-US" dirty="0"/>
          </a:p>
        </p:txBody>
      </p:sp>
      <p:sp>
        <p:nvSpPr>
          <p:cNvPr id="4" name="Slide Image Placeholder 3"/>
          <p:cNvSpPr>
            <a:spLocks noGrp="1" noRot="1" noChangeAspect="1"/>
          </p:cNvSpPr>
          <p:nvPr>
            <p:ph type="sldImg" idx="2"/>
          </p:nvPr>
        </p:nvSpPr>
        <p:spPr>
          <a:xfrm>
            <a:off x="2136775" y="692150"/>
            <a:ext cx="2676525" cy="3463925"/>
          </a:xfrm>
          <a:prstGeom prst="rect">
            <a:avLst/>
          </a:prstGeom>
          <a:noFill/>
          <a:ln w="12700">
            <a:solidFill>
              <a:prstClr val="black"/>
            </a:solidFill>
          </a:ln>
        </p:spPr>
        <p:txBody>
          <a:bodyPr vert="horz" lIns="92478" tIns="46239" rIns="92478" bIns="46239"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8" tIns="46239" rIns="92478" bIns="4623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78" tIns="46239" rIns="92478" bIns="4623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9"/>
            <a:ext cx="3011699" cy="461804"/>
          </a:xfrm>
          <a:prstGeom prst="rect">
            <a:avLst/>
          </a:prstGeom>
        </p:spPr>
        <p:txBody>
          <a:bodyPr vert="horz" lIns="92478" tIns="46239" rIns="92478" bIns="46239" rtlCol="0" anchor="b"/>
          <a:lstStyle>
            <a:lvl1pPr algn="r">
              <a:defRPr sz="1200"/>
            </a:lvl1pPr>
          </a:lstStyle>
          <a:p>
            <a:fld id="{6F882E14-7B1B-4F59-9598-260F91090861}" type="slidenum">
              <a:rPr lang="en-US" smtClean="0"/>
              <a:pPr/>
              <a:t>‹#›</a:t>
            </a:fld>
            <a:endParaRPr lang="en-US" dirty="0"/>
          </a:p>
        </p:txBody>
      </p:sp>
    </p:spTree>
    <p:extLst>
      <p:ext uri="{BB962C8B-B14F-4D97-AF65-F5344CB8AC3E}">
        <p14:creationId xmlns:p14="http://schemas.microsoft.com/office/powerpoint/2010/main" val="1586511938"/>
      </p:ext>
    </p:extLst>
  </p:cSld>
  <p:clrMap bg1="lt1" tx1="dk1" bg2="lt2" tx2="dk2" accent1="accent1" accent2="accent2" accent3="accent3" accent4="accent4" accent5="accent5" accent6="accent6" hlink="hlink" folHlink="folHlink"/>
  <p:notesStyle>
    <a:lvl1pPr marL="0" algn="l" defTabSz="965058" rtl="0" eaLnBrk="1" latinLnBrk="0" hangingPunct="1">
      <a:defRPr sz="1266" kern="1200">
        <a:solidFill>
          <a:schemeClr val="tx1"/>
        </a:solidFill>
        <a:latin typeface="+mn-lt"/>
        <a:ea typeface="+mn-ea"/>
        <a:cs typeface="+mn-cs"/>
      </a:defRPr>
    </a:lvl1pPr>
    <a:lvl2pPr marL="482529" algn="l" defTabSz="965058" rtl="0" eaLnBrk="1" latinLnBrk="0" hangingPunct="1">
      <a:defRPr sz="1266" kern="1200">
        <a:solidFill>
          <a:schemeClr val="tx1"/>
        </a:solidFill>
        <a:latin typeface="+mn-lt"/>
        <a:ea typeface="+mn-ea"/>
        <a:cs typeface="+mn-cs"/>
      </a:defRPr>
    </a:lvl2pPr>
    <a:lvl3pPr marL="965058" algn="l" defTabSz="965058" rtl="0" eaLnBrk="1" latinLnBrk="0" hangingPunct="1">
      <a:defRPr sz="1266" kern="1200">
        <a:solidFill>
          <a:schemeClr val="tx1"/>
        </a:solidFill>
        <a:latin typeface="+mn-lt"/>
        <a:ea typeface="+mn-ea"/>
        <a:cs typeface="+mn-cs"/>
      </a:defRPr>
    </a:lvl3pPr>
    <a:lvl4pPr marL="1447587" algn="l" defTabSz="965058" rtl="0" eaLnBrk="1" latinLnBrk="0" hangingPunct="1">
      <a:defRPr sz="1266" kern="1200">
        <a:solidFill>
          <a:schemeClr val="tx1"/>
        </a:solidFill>
        <a:latin typeface="+mn-lt"/>
        <a:ea typeface="+mn-ea"/>
        <a:cs typeface="+mn-cs"/>
      </a:defRPr>
    </a:lvl4pPr>
    <a:lvl5pPr marL="1930116" algn="l" defTabSz="965058" rtl="0" eaLnBrk="1" latinLnBrk="0" hangingPunct="1">
      <a:defRPr sz="1266" kern="1200">
        <a:solidFill>
          <a:schemeClr val="tx1"/>
        </a:solidFill>
        <a:latin typeface="+mn-lt"/>
        <a:ea typeface="+mn-ea"/>
        <a:cs typeface="+mn-cs"/>
      </a:defRPr>
    </a:lvl5pPr>
    <a:lvl6pPr marL="2412644" algn="l" defTabSz="965058" rtl="0" eaLnBrk="1" latinLnBrk="0" hangingPunct="1">
      <a:defRPr sz="1266" kern="1200">
        <a:solidFill>
          <a:schemeClr val="tx1"/>
        </a:solidFill>
        <a:latin typeface="+mn-lt"/>
        <a:ea typeface="+mn-ea"/>
        <a:cs typeface="+mn-cs"/>
      </a:defRPr>
    </a:lvl6pPr>
    <a:lvl7pPr marL="2895173" algn="l" defTabSz="965058" rtl="0" eaLnBrk="1" latinLnBrk="0" hangingPunct="1">
      <a:defRPr sz="1266" kern="1200">
        <a:solidFill>
          <a:schemeClr val="tx1"/>
        </a:solidFill>
        <a:latin typeface="+mn-lt"/>
        <a:ea typeface="+mn-ea"/>
        <a:cs typeface="+mn-cs"/>
      </a:defRPr>
    </a:lvl7pPr>
    <a:lvl8pPr marL="3377702" algn="l" defTabSz="965058" rtl="0" eaLnBrk="1" latinLnBrk="0" hangingPunct="1">
      <a:defRPr sz="1266" kern="1200">
        <a:solidFill>
          <a:schemeClr val="tx1"/>
        </a:solidFill>
        <a:latin typeface="+mn-lt"/>
        <a:ea typeface="+mn-ea"/>
        <a:cs typeface="+mn-cs"/>
      </a:defRPr>
    </a:lvl8pPr>
    <a:lvl9pPr marL="3860231" algn="l" defTabSz="965058" rtl="0" eaLnBrk="1" latinLnBrk="0" hangingPunct="1">
      <a:defRPr sz="126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882E14-7B1B-4F59-9598-260F91090861}" type="slidenum">
              <a:rPr lang="en-US" smtClean="0"/>
              <a:pPr/>
              <a:t>0</a:t>
            </a:fld>
            <a:endParaRPr lang="en-US" dirty="0"/>
          </a:p>
        </p:txBody>
      </p:sp>
    </p:spTree>
    <p:extLst>
      <p:ext uri="{BB962C8B-B14F-4D97-AF65-F5344CB8AC3E}">
        <p14:creationId xmlns:p14="http://schemas.microsoft.com/office/powerpoint/2010/main" val="30564545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149" descr="BCG_Logotype_Regular_rev"/>
          <p:cNvPicPr>
            <a:picLocks noChangeAspect="1" noChangeArrowheads="1"/>
          </p:cNvPicPr>
          <p:nvPr userDrawn="1"/>
        </p:nvPicPr>
        <p:blipFill>
          <a:blip r:embed="rId2" cstate="print"/>
          <a:srcRect/>
          <a:stretch>
            <a:fillRect/>
          </a:stretch>
        </p:blipFill>
        <p:spPr bwMode="auto">
          <a:xfrm>
            <a:off x="2194621" y="8554298"/>
            <a:ext cx="3381874" cy="370206"/>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3"/>
          </p:nvPr>
        </p:nvSpPr>
        <p:spPr>
          <a:xfrm>
            <a:off x="370053" y="878820"/>
            <a:ext cx="7033922" cy="6768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149" descr="BCG_Logotype_Regular_rev"/>
          <p:cNvPicPr>
            <a:picLocks noChangeAspect="1" noChangeArrowheads="1"/>
          </p:cNvPicPr>
          <p:nvPr userDrawn="1"/>
        </p:nvPicPr>
        <p:blipFill>
          <a:blip r:embed="rId2" cstate="print"/>
          <a:srcRect/>
          <a:stretch>
            <a:fillRect/>
          </a:stretch>
        </p:blipFill>
        <p:spPr bwMode="auto">
          <a:xfrm>
            <a:off x="2194621" y="8554298"/>
            <a:ext cx="3381874" cy="370206"/>
          </a:xfrm>
          <a:prstGeom prst="rect">
            <a:avLst/>
          </a:prstGeom>
          <a:noFill/>
          <a:ln w="9525">
            <a:noFill/>
            <a:miter lim="800000"/>
            <a:headEnd/>
            <a:tailEnd/>
          </a:ln>
        </p:spPr>
      </p:pic>
    </p:spTree>
    <p:extLst>
      <p:ext uri="{BB962C8B-B14F-4D97-AF65-F5344CB8AC3E}">
        <p14:creationId xmlns:p14="http://schemas.microsoft.com/office/powerpoint/2010/main" val="2848920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Rectangle 3" hidden="1">
            <a:extLst>
              <a:ext uri="{FF2B5EF4-FFF2-40B4-BE49-F238E27FC236}">
                <a16:creationId xmlns:a16="http://schemas.microsoft.com/office/drawing/2014/main" id="{516E8CE7-E40C-4588-BFC4-873FB9F2E979}"/>
              </a:ext>
            </a:extLst>
          </p:cNvPr>
          <p:cNvSpPr/>
          <p:nvPr userDrawn="1">
            <p:custDataLst>
              <p:tags r:id="rId1"/>
            </p:custDataLst>
          </p:nvPr>
        </p:nvSpPr>
        <p:spPr>
          <a:xfrm>
            <a:off x="0" y="0"/>
            <a:ext cx="158750" cy="158750"/>
          </a:xfrm>
          <a:prstGeom prst="rect">
            <a:avLst/>
          </a:prstGeom>
          <a:solidFill>
            <a:schemeClr val="accent1"/>
          </a:solidFill>
          <a:ln w="9525">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1854" b="1" i="0" baseline="0" dirty="0">
              <a:solidFill>
                <a:schemeClr val="tx1"/>
              </a:solidFill>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370053" y="279513"/>
            <a:ext cx="7033922" cy="377667"/>
          </a:xfrm>
        </p:spPr>
        <p:txBody>
          <a:bodyPr>
            <a:spAutoFit/>
          </a:bodyPr>
          <a:lstStyle/>
          <a:p>
            <a:r>
              <a:rPr lang="en-US"/>
              <a:t>Click to edit Master title style</a:t>
            </a:r>
          </a:p>
        </p:txBody>
      </p:sp>
      <p:sp>
        <p:nvSpPr>
          <p:cNvPr id="5" name="Text Placeholder 4"/>
          <p:cNvSpPr>
            <a:spLocks noGrp="1"/>
          </p:cNvSpPr>
          <p:nvPr>
            <p:ph type="body" sz="quarter" idx="13"/>
          </p:nvPr>
        </p:nvSpPr>
        <p:spPr>
          <a:xfrm>
            <a:off x="370053" y="2212320"/>
            <a:ext cx="7033922" cy="6768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9615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hidden="1">
            <a:extLst>
              <a:ext uri="{FF2B5EF4-FFF2-40B4-BE49-F238E27FC236}">
                <a16:creationId xmlns:a16="http://schemas.microsoft.com/office/drawing/2014/main" id="{8343F709-7989-47A7-BDF2-705B0AD36534}"/>
              </a:ext>
            </a:extLst>
          </p:cNvPr>
          <p:cNvSpPr/>
          <p:nvPr userDrawn="1">
            <p:custDataLst>
              <p:tags r:id="rId1"/>
            </p:custDataLst>
          </p:nvPr>
        </p:nvSpPr>
        <p:spPr>
          <a:xfrm>
            <a:off x="0" y="0"/>
            <a:ext cx="158750" cy="158750"/>
          </a:xfrm>
          <a:prstGeom prst="rect">
            <a:avLst/>
          </a:prstGeom>
          <a:solidFill>
            <a:schemeClr val="accent1"/>
          </a:solidFill>
          <a:ln w="9525">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1854" b="1" i="0" baseline="0" dirty="0">
              <a:solidFill>
                <a:schemeClr val="tx1"/>
              </a:solidFill>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370053" y="279513"/>
            <a:ext cx="7033922" cy="377667"/>
          </a:xfrm>
        </p:spPr>
        <p:txBody>
          <a:bodyPr/>
          <a:lstStyle/>
          <a:p>
            <a:r>
              <a:rPr lang="en-US"/>
              <a:t>Click to edit Master title style</a:t>
            </a:r>
          </a:p>
        </p:txBody>
      </p:sp>
    </p:spTree>
    <p:extLst>
      <p:ext uri="{BB962C8B-B14F-4D97-AF65-F5344CB8AC3E}">
        <p14:creationId xmlns:p14="http://schemas.microsoft.com/office/powerpoint/2010/main" val="419275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887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Rectangle 3" hidden="1">
            <a:extLst>
              <a:ext uri="{FF2B5EF4-FFF2-40B4-BE49-F238E27FC236}">
                <a16:creationId xmlns:a16="http://schemas.microsoft.com/office/drawing/2014/main" id="{1B635B41-55C1-4BFB-9D06-4BDEA8A31967}"/>
              </a:ext>
            </a:extLst>
          </p:cNvPr>
          <p:cNvSpPr/>
          <p:nvPr userDrawn="1">
            <p:custDataLst>
              <p:tags r:id="rId1"/>
            </p:custDataLst>
          </p:nvPr>
        </p:nvSpPr>
        <p:spPr>
          <a:xfrm>
            <a:off x="0" y="0"/>
            <a:ext cx="158750" cy="158750"/>
          </a:xfrm>
          <a:prstGeom prst="rect">
            <a:avLst/>
          </a:prstGeom>
          <a:solidFill>
            <a:schemeClr val="accent1"/>
          </a:solidFill>
          <a:ln w="9525">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1854" b="1" i="0" baseline="0" dirty="0">
              <a:solidFill>
                <a:schemeClr val="tx1"/>
              </a:solidFill>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370053" y="279513"/>
            <a:ext cx="7033922" cy="377667"/>
          </a:xfrm>
        </p:spPr>
        <p:txBody>
          <a:bodyPr/>
          <a:lstStyle/>
          <a:p>
            <a:r>
              <a:rPr lang="en-US"/>
              <a:t>Click to edit Master title style</a:t>
            </a:r>
          </a:p>
        </p:txBody>
      </p:sp>
    </p:spTree>
    <p:extLst>
      <p:ext uri="{BB962C8B-B14F-4D97-AF65-F5344CB8AC3E}">
        <p14:creationId xmlns:p14="http://schemas.microsoft.com/office/powerpoint/2010/main" val="35238385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tags" Target="../tags/tag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 name="Rectangle 3" hidden="1">
            <a:extLst>
              <a:ext uri="{FF2B5EF4-FFF2-40B4-BE49-F238E27FC236}">
                <a16:creationId xmlns:a16="http://schemas.microsoft.com/office/drawing/2014/main" id="{47748EA1-957B-48B6-ABA4-C24D50AB1528}"/>
              </a:ext>
            </a:extLst>
          </p:cNvPr>
          <p:cNvSpPr/>
          <p:nvPr userDrawn="1">
            <p:custDataLst>
              <p:tags r:id="rId6"/>
            </p:custDataLst>
          </p:nvPr>
        </p:nvSpPr>
        <p:spPr>
          <a:xfrm>
            <a:off x="0" y="1"/>
            <a:ext cx="128491" cy="232833"/>
          </a:xfrm>
          <a:prstGeom prst="rect">
            <a:avLst/>
          </a:prstGeom>
          <a:solidFill>
            <a:schemeClr val="accent1"/>
          </a:solidFill>
          <a:ln w="9525">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1854" b="1" i="0" baseline="0" dirty="0">
              <a:solidFill>
                <a:schemeClr val="tx1"/>
              </a:solidFill>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370053" y="279513"/>
            <a:ext cx="7033922" cy="377667"/>
          </a:xfrm>
          <a:prstGeom prst="rect">
            <a:avLst/>
          </a:prstGeom>
        </p:spPr>
        <p:txBody>
          <a:bodyPr vert="horz" lIns="0" tIns="45720" rIns="0" bIns="4572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370053" y="878820"/>
            <a:ext cx="7033922" cy="676896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Lst>
  <p:hf hdr="0" ftr="0" dt="0"/>
  <p:txStyles>
    <p:titleStyle>
      <a:lvl1pPr algn="l" defTabSz="706557" rtl="0" eaLnBrk="1" latinLnBrk="0" hangingPunct="1">
        <a:spcBef>
          <a:spcPct val="0"/>
        </a:spcBef>
        <a:buNone/>
        <a:defRPr sz="1854" b="1" kern="1200">
          <a:solidFill>
            <a:srgbClr val="0070C0"/>
          </a:solidFill>
          <a:latin typeface="+mj-lt"/>
          <a:ea typeface="+mj-ea"/>
          <a:cs typeface="+mj-cs"/>
        </a:defRPr>
      </a:lvl1pPr>
    </p:titleStyle>
    <p:bodyStyle>
      <a:lvl1pPr marL="0" indent="0" algn="l" defTabSz="706557" rtl="0" eaLnBrk="1" latinLnBrk="0" hangingPunct="1">
        <a:spcBef>
          <a:spcPct val="20000"/>
        </a:spcBef>
        <a:buFontTx/>
        <a:buNone/>
        <a:defRPr sz="1236" b="1" i="0" kern="1200">
          <a:solidFill>
            <a:schemeClr val="tx1"/>
          </a:solidFill>
          <a:latin typeface="+mn-lt"/>
          <a:ea typeface="+mn-ea"/>
          <a:cs typeface="+mn-cs"/>
        </a:defRPr>
      </a:lvl1pPr>
      <a:lvl2pPr marL="353278" indent="-176639" algn="l" defTabSz="706557" rtl="0" eaLnBrk="1" latinLnBrk="0" hangingPunct="1">
        <a:spcBef>
          <a:spcPct val="20000"/>
        </a:spcBef>
        <a:buClr>
          <a:srgbClr val="0070C0"/>
        </a:buClr>
        <a:buFont typeface="Arial" pitchFamily="34" charset="0"/>
        <a:buChar char="•"/>
        <a:defRPr sz="1236" kern="1200">
          <a:solidFill>
            <a:schemeClr val="tx1"/>
          </a:solidFill>
          <a:latin typeface="+mn-lt"/>
          <a:ea typeface="+mn-ea"/>
          <a:cs typeface="+mn-cs"/>
        </a:defRPr>
      </a:lvl2pPr>
      <a:lvl3pPr marL="706557" indent="-176639" algn="l" defTabSz="706557" rtl="0" eaLnBrk="1" latinLnBrk="0" hangingPunct="1">
        <a:spcBef>
          <a:spcPct val="20000"/>
        </a:spcBef>
        <a:buClr>
          <a:srgbClr val="0070C0"/>
        </a:buClr>
        <a:buFont typeface="Arial" pitchFamily="34" charset="0"/>
        <a:buChar char="–"/>
        <a:defRPr sz="1236" kern="1200">
          <a:solidFill>
            <a:schemeClr val="tx1"/>
          </a:solidFill>
          <a:latin typeface="+mn-lt"/>
          <a:ea typeface="+mn-ea"/>
          <a:cs typeface="+mn-cs"/>
        </a:defRPr>
      </a:lvl3pPr>
      <a:lvl4pPr marL="1063516" indent="-180319" algn="l" defTabSz="706557" rtl="0" eaLnBrk="1" latinLnBrk="0" hangingPunct="1">
        <a:spcBef>
          <a:spcPct val="20000"/>
        </a:spcBef>
        <a:buClr>
          <a:srgbClr val="0070C0"/>
        </a:buClr>
        <a:buFont typeface="Arial" pitchFamily="34" charset="0"/>
        <a:buChar char="–"/>
        <a:defRPr sz="1236" kern="1200">
          <a:solidFill>
            <a:schemeClr val="tx1"/>
          </a:solidFill>
          <a:latin typeface="+mn-lt"/>
          <a:ea typeface="+mn-ea"/>
          <a:cs typeface="+mn-cs"/>
        </a:defRPr>
      </a:lvl4pPr>
      <a:lvl5pPr marL="1590980" indent="-177866" algn="l" defTabSz="706557" rtl="0" eaLnBrk="1" latinLnBrk="0" hangingPunct="1">
        <a:spcBef>
          <a:spcPct val="20000"/>
        </a:spcBef>
        <a:buClr>
          <a:srgbClr val="0070C0"/>
        </a:buClr>
        <a:buFont typeface="Arial" pitchFamily="34" charset="0"/>
        <a:buChar char="–"/>
        <a:defRPr sz="1236" kern="1200">
          <a:solidFill>
            <a:schemeClr val="tx1"/>
          </a:solidFill>
          <a:latin typeface="+mn-lt"/>
          <a:ea typeface="+mn-ea"/>
          <a:cs typeface="+mn-cs"/>
        </a:defRPr>
      </a:lvl5pPr>
      <a:lvl6pPr marL="1943031" indent="-176639" algn="l" defTabSz="706557" rtl="0" eaLnBrk="1" latinLnBrk="0" hangingPunct="1">
        <a:spcBef>
          <a:spcPct val="20000"/>
        </a:spcBef>
        <a:buFont typeface="Arial" pitchFamily="34" charset="0"/>
        <a:buChar char="•"/>
        <a:defRPr sz="1545" kern="1200">
          <a:solidFill>
            <a:schemeClr val="tx1"/>
          </a:solidFill>
          <a:latin typeface="+mn-lt"/>
          <a:ea typeface="+mn-ea"/>
          <a:cs typeface="+mn-cs"/>
        </a:defRPr>
      </a:lvl6pPr>
      <a:lvl7pPr marL="2296310" indent="-176639" algn="l" defTabSz="706557" rtl="0" eaLnBrk="1" latinLnBrk="0" hangingPunct="1">
        <a:spcBef>
          <a:spcPct val="20000"/>
        </a:spcBef>
        <a:buFont typeface="Arial" pitchFamily="34" charset="0"/>
        <a:buChar char="•"/>
        <a:defRPr sz="1545" kern="1200">
          <a:solidFill>
            <a:schemeClr val="tx1"/>
          </a:solidFill>
          <a:latin typeface="+mn-lt"/>
          <a:ea typeface="+mn-ea"/>
          <a:cs typeface="+mn-cs"/>
        </a:defRPr>
      </a:lvl7pPr>
      <a:lvl8pPr marL="2649588" indent="-176639" algn="l" defTabSz="706557" rtl="0" eaLnBrk="1" latinLnBrk="0" hangingPunct="1">
        <a:spcBef>
          <a:spcPct val="20000"/>
        </a:spcBef>
        <a:buFont typeface="Arial" pitchFamily="34" charset="0"/>
        <a:buChar char="•"/>
        <a:defRPr sz="1545" kern="1200">
          <a:solidFill>
            <a:schemeClr val="tx1"/>
          </a:solidFill>
          <a:latin typeface="+mn-lt"/>
          <a:ea typeface="+mn-ea"/>
          <a:cs typeface="+mn-cs"/>
        </a:defRPr>
      </a:lvl8pPr>
      <a:lvl9pPr marL="3002867" indent="-176639" algn="l" defTabSz="706557" rtl="0" eaLnBrk="1" latinLnBrk="0" hangingPunct="1">
        <a:spcBef>
          <a:spcPct val="20000"/>
        </a:spcBef>
        <a:buFont typeface="Arial" pitchFamily="34" charset="0"/>
        <a:buChar char="•"/>
        <a:defRPr sz="1545" kern="1200">
          <a:solidFill>
            <a:schemeClr val="tx1"/>
          </a:solidFill>
          <a:latin typeface="+mn-lt"/>
          <a:ea typeface="+mn-ea"/>
          <a:cs typeface="+mn-cs"/>
        </a:defRPr>
      </a:lvl9pPr>
    </p:bodyStyle>
    <p:otherStyle>
      <a:defPPr>
        <a:defRPr lang="en-US"/>
      </a:defPPr>
      <a:lvl1pPr marL="0" algn="l" defTabSz="706557" rtl="0" eaLnBrk="1" latinLnBrk="0" hangingPunct="1">
        <a:defRPr sz="1391" kern="1200">
          <a:solidFill>
            <a:schemeClr val="tx1"/>
          </a:solidFill>
          <a:latin typeface="+mn-lt"/>
          <a:ea typeface="+mn-ea"/>
          <a:cs typeface="+mn-cs"/>
        </a:defRPr>
      </a:lvl1pPr>
      <a:lvl2pPr marL="353278" algn="l" defTabSz="706557" rtl="0" eaLnBrk="1" latinLnBrk="0" hangingPunct="1">
        <a:defRPr sz="1391" kern="1200">
          <a:solidFill>
            <a:schemeClr val="tx1"/>
          </a:solidFill>
          <a:latin typeface="+mn-lt"/>
          <a:ea typeface="+mn-ea"/>
          <a:cs typeface="+mn-cs"/>
        </a:defRPr>
      </a:lvl2pPr>
      <a:lvl3pPr marL="706557" algn="l" defTabSz="706557" rtl="0" eaLnBrk="1" latinLnBrk="0" hangingPunct="1">
        <a:defRPr sz="1391" kern="1200">
          <a:solidFill>
            <a:schemeClr val="tx1"/>
          </a:solidFill>
          <a:latin typeface="+mn-lt"/>
          <a:ea typeface="+mn-ea"/>
          <a:cs typeface="+mn-cs"/>
        </a:defRPr>
      </a:lvl3pPr>
      <a:lvl4pPr marL="1059835" algn="l" defTabSz="706557" rtl="0" eaLnBrk="1" latinLnBrk="0" hangingPunct="1">
        <a:defRPr sz="1391" kern="1200">
          <a:solidFill>
            <a:schemeClr val="tx1"/>
          </a:solidFill>
          <a:latin typeface="+mn-lt"/>
          <a:ea typeface="+mn-ea"/>
          <a:cs typeface="+mn-cs"/>
        </a:defRPr>
      </a:lvl4pPr>
      <a:lvl5pPr marL="1413114" algn="l" defTabSz="706557" rtl="0" eaLnBrk="1" latinLnBrk="0" hangingPunct="1">
        <a:defRPr sz="1391" kern="1200">
          <a:solidFill>
            <a:schemeClr val="tx1"/>
          </a:solidFill>
          <a:latin typeface="+mn-lt"/>
          <a:ea typeface="+mn-ea"/>
          <a:cs typeface="+mn-cs"/>
        </a:defRPr>
      </a:lvl5pPr>
      <a:lvl6pPr marL="1766392" algn="l" defTabSz="706557" rtl="0" eaLnBrk="1" latinLnBrk="0" hangingPunct="1">
        <a:defRPr sz="1391" kern="1200">
          <a:solidFill>
            <a:schemeClr val="tx1"/>
          </a:solidFill>
          <a:latin typeface="+mn-lt"/>
          <a:ea typeface="+mn-ea"/>
          <a:cs typeface="+mn-cs"/>
        </a:defRPr>
      </a:lvl6pPr>
      <a:lvl7pPr marL="2119671" algn="l" defTabSz="706557" rtl="0" eaLnBrk="1" latinLnBrk="0" hangingPunct="1">
        <a:defRPr sz="1391" kern="1200">
          <a:solidFill>
            <a:schemeClr val="tx1"/>
          </a:solidFill>
          <a:latin typeface="+mn-lt"/>
          <a:ea typeface="+mn-ea"/>
          <a:cs typeface="+mn-cs"/>
        </a:defRPr>
      </a:lvl7pPr>
      <a:lvl8pPr marL="2472949" algn="l" defTabSz="706557" rtl="0" eaLnBrk="1" latinLnBrk="0" hangingPunct="1">
        <a:defRPr sz="1391" kern="1200">
          <a:solidFill>
            <a:schemeClr val="tx1"/>
          </a:solidFill>
          <a:latin typeface="+mn-lt"/>
          <a:ea typeface="+mn-ea"/>
          <a:cs typeface="+mn-cs"/>
        </a:defRPr>
      </a:lvl8pPr>
      <a:lvl9pPr marL="2826228" algn="l" defTabSz="706557" rtl="0" eaLnBrk="1" latinLnBrk="0" hangingPunct="1">
        <a:defRPr sz="139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hidden="1">
            <a:extLst>
              <a:ext uri="{FF2B5EF4-FFF2-40B4-BE49-F238E27FC236}">
                <a16:creationId xmlns:a16="http://schemas.microsoft.com/office/drawing/2014/main" id="{11954780-D884-4147-BDBC-37DE1E6BE83C}"/>
              </a:ext>
            </a:extLst>
          </p:cNvPr>
          <p:cNvSpPr/>
          <p:nvPr userDrawn="1">
            <p:custDataLst>
              <p:tags r:id="rId7"/>
            </p:custDataLst>
          </p:nvPr>
        </p:nvSpPr>
        <p:spPr>
          <a:xfrm>
            <a:off x="0" y="1"/>
            <a:ext cx="128491" cy="232833"/>
          </a:xfrm>
          <a:prstGeom prst="rect">
            <a:avLst/>
          </a:prstGeom>
          <a:solidFill>
            <a:schemeClr val="accent1"/>
          </a:solidFill>
          <a:ln w="9525">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1854" b="1" i="0" baseline="0" dirty="0">
              <a:solidFill>
                <a:schemeClr val="tx1"/>
              </a:solidFill>
              <a:latin typeface="Arial" panose="020B0604020202020204" pitchFamily="34" charset="0"/>
              <a:ea typeface="+mj-ea"/>
              <a:cs typeface="+mj-cs"/>
              <a:sym typeface="Arial" panose="020B0604020202020204" pitchFamily="34" charset="0"/>
            </a:endParaRPr>
          </a:p>
        </p:txBody>
      </p:sp>
      <p:sp>
        <p:nvSpPr>
          <p:cNvPr id="11" name="Rectangle 10"/>
          <p:cNvSpPr/>
          <p:nvPr userDrawn="1"/>
        </p:nvSpPr>
        <p:spPr>
          <a:xfrm>
            <a:off x="0" y="9497321"/>
            <a:ext cx="7772400" cy="561081"/>
          </a:xfrm>
          <a:prstGeom prst="rect">
            <a:avLst/>
          </a:prstGeom>
          <a:solidFill>
            <a:srgbClr val="0070C0"/>
          </a:solidFill>
          <a:ln w="9525">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tIns="69545" bIns="69545" rtlCol="0" anchor="ctr" anchorCtr="0"/>
          <a:lstStyle/>
          <a:p>
            <a:pPr algn="ctr"/>
            <a:endParaRPr lang="en-US" sz="1082" dirty="0">
              <a:solidFill>
                <a:schemeClr val="bg1"/>
              </a:solidFill>
            </a:endParaRPr>
          </a:p>
        </p:txBody>
      </p:sp>
      <p:sp>
        <p:nvSpPr>
          <p:cNvPr id="2" name="Title Placeholder 1"/>
          <p:cNvSpPr>
            <a:spLocks noGrp="1"/>
          </p:cNvSpPr>
          <p:nvPr>
            <p:ph type="title"/>
          </p:nvPr>
        </p:nvSpPr>
        <p:spPr>
          <a:xfrm>
            <a:off x="370053" y="401413"/>
            <a:ext cx="7033922" cy="377667"/>
          </a:xfrm>
          <a:prstGeom prst="rect">
            <a:avLst/>
          </a:prstGeom>
        </p:spPr>
        <p:txBody>
          <a:bodyPr vert="horz" lIns="0" tIns="45720" rIns="0" bIns="45720" rtlCol="0" anchor="b" anchorCtr="0">
            <a:spAutoFit/>
          </a:bodyPr>
          <a:lstStyle/>
          <a:p>
            <a:r>
              <a:rPr lang="en-US" dirty="0"/>
              <a:t>Click to edit Master title style</a:t>
            </a:r>
          </a:p>
        </p:txBody>
      </p:sp>
      <p:sp>
        <p:nvSpPr>
          <p:cNvPr id="3" name="Text Placeholder 2"/>
          <p:cNvSpPr>
            <a:spLocks noGrp="1"/>
          </p:cNvSpPr>
          <p:nvPr>
            <p:ph type="body" idx="1"/>
          </p:nvPr>
        </p:nvSpPr>
        <p:spPr>
          <a:xfrm>
            <a:off x="370053" y="1049314"/>
            <a:ext cx="7033922" cy="676896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Line 78"/>
          <p:cNvSpPr>
            <a:spLocks noChangeShapeType="1"/>
          </p:cNvSpPr>
          <p:nvPr/>
        </p:nvSpPr>
        <p:spPr bwMode="auto">
          <a:xfrm flipH="1">
            <a:off x="0" y="887307"/>
            <a:ext cx="7771115" cy="0"/>
          </a:xfrm>
          <a:prstGeom prst="line">
            <a:avLst/>
          </a:prstGeom>
          <a:noFill/>
          <a:ln w="28575">
            <a:solidFill>
              <a:srgbClr val="0070C0"/>
            </a:solidFill>
            <a:round/>
            <a:headEnd/>
            <a:tailEnd/>
          </a:ln>
          <a:effectLst>
            <a:outerShdw dist="25400" dir="5400000" algn="ctr" rotWithShape="0">
              <a:schemeClr val="accent3"/>
            </a:outerShdw>
          </a:effectLst>
        </p:spPr>
        <p:txBody>
          <a:bodyPr/>
          <a:lstStyle/>
          <a:p>
            <a:pPr>
              <a:defRPr/>
            </a:pPr>
            <a:endParaRPr lang="en-US" sz="1468" dirty="0"/>
          </a:p>
        </p:txBody>
      </p:sp>
      <p:sp>
        <p:nvSpPr>
          <p:cNvPr id="10" name="TextBox 9"/>
          <p:cNvSpPr txBox="1"/>
          <p:nvPr/>
        </p:nvSpPr>
        <p:spPr>
          <a:xfrm>
            <a:off x="7237237" y="9684728"/>
            <a:ext cx="169653" cy="186267"/>
          </a:xfrm>
          <a:prstGeom prst="rect">
            <a:avLst/>
          </a:prstGeom>
          <a:noFill/>
          <a:ln/>
          <a:effectLst/>
        </p:spPr>
        <p:txBody>
          <a:bodyPr wrap="none" lIns="0" tIns="0" rIns="0" bIns="0" rtlCol="0">
            <a:noAutofit/>
          </a:bodyPr>
          <a:lstStyle/>
          <a:p>
            <a:pPr marL="0" marR="0" lvl="0" indent="0" algn="r" defTabSz="706557" rtl="0" eaLnBrk="1" fontAlgn="auto" latinLnBrk="0" hangingPunct="1">
              <a:lnSpc>
                <a:spcPct val="100000"/>
              </a:lnSpc>
              <a:spcBef>
                <a:spcPts val="0"/>
              </a:spcBef>
              <a:spcAft>
                <a:spcPts val="0"/>
              </a:spcAft>
              <a:buClrTx/>
              <a:buSzTx/>
              <a:buFontTx/>
              <a:buNone/>
              <a:tabLst/>
              <a:defRPr/>
            </a:pPr>
            <a:fld id="{8FDC6993-5875-43F1-AB5B-56FAFD3221C9}" type="slidenum">
              <a:rPr kumimoji="0" lang="en-US" sz="695" b="0" i="0" u="none" strike="noStrike" kern="1200" cap="none" spc="0" normalizeH="0" baseline="0" noProof="0" smtClean="0">
                <a:ln>
                  <a:noFill/>
                </a:ln>
                <a:solidFill>
                  <a:schemeClr val="bg1"/>
                </a:solidFill>
                <a:effectLst/>
                <a:uLnTx/>
                <a:uFillTx/>
                <a:latin typeface="+mn-lt"/>
                <a:ea typeface="+mn-ea"/>
                <a:cs typeface="+mn-cs"/>
              </a:rPr>
              <a:pPr marL="0" marR="0" lvl="0" indent="0" algn="r" defTabSz="706557" rtl="0" eaLnBrk="1" fontAlgn="auto" latinLnBrk="0" hangingPunct="1">
                <a:lnSpc>
                  <a:spcPct val="100000"/>
                </a:lnSpc>
                <a:spcBef>
                  <a:spcPts val="0"/>
                </a:spcBef>
                <a:spcAft>
                  <a:spcPts val="0"/>
                </a:spcAft>
                <a:buClrTx/>
                <a:buSzTx/>
                <a:buFontTx/>
                <a:buNone/>
                <a:tabLst/>
                <a:defRPr/>
              </a:pPr>
              <a:t>‹#›</a:t>
            </a:fld>
            <a:endParaRPr kumimoji="0" lang="en-US" sz="695" b="0" i="0" u="none" strike="noStrike" kern="1200" cap="none" spc="0" normalizeH="0" baseline="0" noProof="0" dirty="0">
              <a:ln>
                <a:noFill/>
              </a:ln>
              <a:solidFill>
                <a:schemeClr val="bg1"/>
              </a:solidFill>
              <a:effectLst/>
              <a:uLnTx/>
              <a:uFillTx/>
              <a:latin typeface="+mn-lt"/>
              <a:ea typeface="+mn-ea"/>
              <a:cs typeface="+mn-cs"/>
            </a:endParaRPr>
          </a:p>
          <a:p>
            <a:endParaRPr lang="en-US" sz="695" dirty="0">
              <a:solidFill>
                <a:schemeClr val="bg1"/>
              </a:solidFill>
              <a:latin typeface="Arial"/>
            </a:endParaRPr>
          </a:p>
        </p:txBody>
      </p:sp>
      <p:sp>
        <p:nvSpPr>
          <p:cNvPr id="8" name="Rectangle 7"/>
          <p:cNvSpPr/>
          <p:nvPr userDrawn="1"/>
        </p:nvSpPr>
        <p:spPr>
          <a:xfrm>
            <a:off x="2126892" y="9666292"/>
            <a:ext cx="4992861" cy="223138"/>
          </a:xfrm>
          <a:prstGeom prst="rect">
            <a:avLst/>
          </a:prstGeom>
        </p:spPr>
        <p:txBody>
          <a:bodyPr wrap="square">
            <a:spAutoFit/>
          </a:bodyPr>
          <a:lstStyle/>
          <a:p>
            <a:pPr algn="ctr"/>
            <a:r>
              <a:rPr lang="en-US" sz="850" b="0" dirty="0">
                <a:solidFill>
                  <a:schemeClr val="bg1"/>
                </a:solidFill>
              </a:rPr>
              <a:t>Copyright © 2011-2022</a:t>
            </a:r>
            <a:r>
              <a:rPr lang="en-US" sz="850" b="0" baseline="0" dirty="0">
                <a:solidFill>
                  <a:schemeClr val="bg1"/>
                </a:solidFill>
              </a:rPr>
              <a:t> </a:t>
            </a:r>
            <a:r>
              <a:rPr lang="en-US" sz="850" b="0" dirty="0">
                <a:solidFill>
                  <a:schemeClr val="bg1"/>
                </a:solidFill>
              </a:rPr>
              <a:t>EB5AN, LLC All Rights Reserved </a:t>
            </a:r>
          </a:p>
        </p:txBody>
      </p:sp>
      <p:sp>
        <p:nvSpPr>
          <p:cNvPr id="9" name="Rectangle 8"/>
          <p:cNvSpPr/>
          <p:nvPr userDrawn="1"/>
        </p:nvSpPr>
        <p:spPr>
          <a:xfrm>
            <a:off x="262122" y="9666292"/>
            <a:ext cx="1800493" cy="223138"/>
          </a:xfrm>
          <a:prstGeom prst="rect">
            <a:avLst/>
          </a:prstGeom>
        </p:spPr>
        <p:txBody>
          <a:bodyPr wrap="none">
            <a:spAutoFit/>
          </a:bodyPr>
          <a:lstStyle/>
          <a:p>
            <a:r>
              <a:rPr lang="en-US" sz="850" b="1" u="sng" dirty="0">
                <a:solidFill>
                  <a:schemeClr val="bg1"/>
                </a:solidFill>
              </a:rPr>
              <a:t>www.EB5AffiliateNetwork.com</a:t>
            </a:r>
            <a:r>
              <a:rPr lang="en-US" sz="850" b="1" u="sng" baseline="0" dirty="0">
                <a:solidFill>
                  <a:schemeClr val="bg1"/>
                </a:solidFill>
              </a:rPr>
              <a:t> </a:t>
            </a:r>
            <a:endParaRPr lang="en-US" sz="850" b="1" dirty="0">
              <a:solidFill>
                <a:schemeClr val="bg1"/>
              </a:solidFill>
            </a:endParaRPr>
          </a:p>
        </p:txBody>
      </p:sp>
    </p:spTree>
    <p:extLst>
      <p:ext uri="{BB962C8B-B14F-4D97-AF65-F5344CB8AC3E}">
        <p14:creationId xmlns:p14="http://schemas.microsoft.com/office/powerpoint/2010/main" val="9531434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l" defTabSz="706557" rtl="0" eaLnBrk="1" latinLnBrk="0" hangingPunct="1">
        <a:spcBef>
          <a:spcPct val="0"/>
        </a:spcBef>
        <a:buNone/>
        <a:defRPr sz="1854" b="1" kern="1200">
          <a:solidFill>
            <a:srgbClr val="0070C0"/>
          </a:solidFill>
          <a:latin typeface="+mj-lt"/>
          <a:ea typeface="+mj-ea"/>
          <a:cs typeface="+mj-cs"/>
        </a:defRPr>
      </a:lvl1pPr>
    </p:titleStyle>
    <p:bodyStyle>
      <a:lvl1pPr marL="0" indent="0" algn="l" defTabSz="706557" rtl="0" eaLnBrk="1" latinLnBrk="0" hangingPunct="1">
        <a:spcBef>
          <a:spcPct val="20000"/>
        </a:spcBef>
        <a:buFontTx/>
        <a:buNone/>
        <a:defRPr sz="1236" b="1" i="0" kern="1200">
          <a:solidFill>
            <a:schemeClr val="tx1"/>
          </a:solidFill>
          <a:latin typeface="+mn-lt"/>
          <a:ea typeface="+mn-ea"/>
          <a:cs typeface="+mn-cs"/>
        </a:defRPr>
      </a:lvl1pPr>
      <a:lvl2pPr marL="353278" indent="-176639" algn="l" defTabSz="706557" rtl="0" eaLnBrk="1" latinLnBrk="0" hangingPunct="1">
        <a:spcBef>
          <a:spcPct val="20000"/>
        </a:spcBef>
        <a:buClr>
          <a:srgbClr val="0070C0"/>
        </a:buClr>
        <a:buFont typeface="Arial" pitchFamily="34" charset="0"/>
        <a:buChar char="•"/>
        <a:defRPr sz="1236" kern="1200">
          <a:solidFill>
            <a:schemeClr val="tx1"/>
          </a:solidFill>
          <a:latin typeface="+mn-lt"/>
          <a:ea typeface="+mn-ea"/>
          <a:cs typeface="+mn-cs"/>
        </a:defRPr>
      </a:lvl2pPr>
      <a:lvl3pPr marL="706557" indent="-176639" algn="l" defTabSz="706557" rtl="0" eaLnBrk="1" latinLnBrk="0" hangingPunct="1">
        <a:spcBef>
          <a:spcPct val="20000"/>
        </a:spcBef>
        <a:buClr>
          <a:srgbClr val="0070C0"/>
        </a:buClr>
        <a:buFont typeface="Arial" pitchFamily="34" charset="0"/>
        <a:buChar char="–"/>
        <a:defRPr sz="1236" kern="1200">
          <a:solidFill>
            <a:schemeClr val="tx1"/>
          </a:solidFill>
          <a:latin typeface="+mn-lt"/>
          <a:ea typeface="+mn-ea"/>
          <a:cs typeface="+mn-cs"/>
        </a:defRPr>
      </a:lvl3pPr>
      <a:lvl4pPr marL="1063516" indent="-180319" algn="l" defTabSz="706557" rtl="0" eaLnBrk="1" latinLnBrk="0" hangingPunct="1">
        <a:spcBef>
          <a:spcPct val="20000"/>
        </a:spcBef>
        <a:buClr>
          <a:srgbClr val="0070C0"/>
        </a:buClr>
        <a:buFont typeface="Arial" pitchFamily="34" charset="0"/>
        <a:buChar char="–"/>
        <a:defRPr sz="1236" kern="1200">
          <a:solidFill>
            <a:schemeClr val="tx1"/>
          </a:solidFill>
          <a:latin typeface="+mn-lt"/>
          <a:ea typeface="+mn-ea"/>
          <a:cs typeface="+mn-cs"/>
        </a:defRPr>
      </a:lvl4pPr>
      <a:lvl5pPr marL="1590980" indent="-177866" algn="l" defTabSz="706557" rtl="0" eaLnBrk="1" latinLnBrk="0" hangingPunct="1">
        <a:spcBef>
          <a:spcPct val="20000"/>
        </a:spcBef>
        <a:buClr>
          <a:srgbClr val="0070C0"/>
        </a:buClr>
        <a:buFont typeface="Arial" pitchFamily="34" charset="0"/>
        <a:buChar char="–"/>
        <a:defRPr sz="1236" kern="1200">
          <a:solidFill>
            <a:schemeClr val="tx1"/>
          </a:solidFill>
          <a:latin typeface="+mn-lt"/>
          <a:ea typeface="+mn-ea"/>
          <a:cs typeface="+mn-cs"/>
        </a:defRPr>
      </a:lvl5pPr>
      <a:lvl6pPr marL="1943031" indent="-176639" algn="l" defTabSz="706557" rtl="0" eaLnBrk="1" latinLnBrk="0" hangingPunct="1">
        <a:spcBef>
          <a:spcPct val="20000"/>
        </a:spcBef>
        <a:buFont typeface="Arial" pitchFamily="34" charset="0"/>
        <a:buChar char="•"/>
        <a:defRPr sz="1545" kern="1200">
          <a:solidFill>
            <a:schemeClr val="tx1"/>
          </a:solidFill>
          <a:latin typeface="+mn-lt"/>
          <a:ea typeface="+mn-ea"/>
          <a:cs typeface="+mn-cs"/>
        </a:defRPr>
      </a:lvl6pPr>
      <a:lvl7pPr marL="2296310" indent="-176639" algn="l" defTabSz="706557" rtl="0" eaLnBrk="1" latinLnBrk="0" hangingPunct="1">
        <a:spcBef>
          <a:spcPct val="20000"/>
        </a:spcBef>
        <a:buFont typeface="Arial" pitchFamily="34" charset="0"/>
        <a:buChar char="•"/>
        <a:defRPr sz="1545" kern="1200">
          <a:solidFill>
            <a:schemeClr val="tx1"/>
          </a:solidFill>
          <a:latin typeface="+mn-lt"/>
          <a:ea typeface="+mn-ea"/>
          <a:cs typeface="+mn-cs"/>
        </a:defRPr>
      </a:lvl7pPr>
      <a:lvl8pPr marL="2649588" indent="-176639" algn="l" defTabSz="706557" rtl="0" eaLnBrk="1" latinLnBrk="0" hangingPunct="1">
        <a:spcBef>
          <a:spcPct val="20000"/>
        </a:spcBef>
        <a:buFont typeface="Arial" pitchFamily="34" charset="0"/>
        <a:buChar char="•"/>
        <a:defRPr sz="1545" kern="1200">
          <a:solidFill>
            <a:schemeClr val="tx1"/>
          </a:solidFill>
          <a:latin typeface="+mn-lt"/>
          <a:ea typeface="+mn-ea"/>
          <a:cs typeface="+mn-cs"/>
        </a:defRPr>
      </a:lvl8pPr>
      <a:lvl9pPr marL="3002867" indent="-176639" algn="l" defTabSz="706557" rtl="0" eaLnBrk="1" latinLnBrk="0" hangingPunct="1">
        <a:spcBef>
          <a:spcPct val="20000"/>
        </a:spcBef>
        <a:buFont typeface="Arial" pitchFamily="34" charset="0"/>
        <a:buChar char="•"/>
        <a:defRPr sz="1545" kern="1200">
          <a:solidFill>
            <a:schemeClr val="tx1"/>
          </a:solidFill>
          <a:latin typeface="+mn-lt"/>
          <a:ea typeface="+mn-ea"/>
          <a:cs typeface="+mn-cs"/>
        </a:defRPr>
      </a:lvl9pPr>
    </p:bodyStyle>
    <p:otherStyle>
      <a:defPPr>
        <a:defRPr lang="en-US"/>
      </a:defPPr>
      <a:lvl1pPr marL="0" algn="l" defTabSz="706557" rtl="0" eaLnBrk="1" latinLnBrk="0" hangingPunct="1">
        <a:defRPr sz="1391" kern="1200">
          <a:solidFill>
            <a:schemeClr val="tx1"/>
          </a:solidFill>
          <a:latin typeface="+mn-lt"/>
          <a:ea typeface="+mn-ea"/>
          <a:cs typeface="+mn-cs"/>
        </a:defRPr>
      </a:lvl1pPr>
      <a:lvl2pPr marL="353278" algn="l" defTabSz="706557" rtl="0" eaLnBrk="1" latinLnBrk="0" hangingPunct="1">
        <a:defRPr sz="1391" kern="1200">
          <a:solidFill>
            <a:schemeClr val="tx1"/>
          </a:solidFill>
          <a:latin typeface="+mn-lt"/>
          <a:ea typeface="+mn-ea"/>
          <a:cs typeface="+mn-cs"/>
        </a:defRPr>
      </a:lvl2pPr>
      <a:lvl3pPr marL="706557" algn="l" defTabSz="706557" rtl="0" eaLnBrk="1" latinLnBrk="0" hangingPunct="1">
        <a:defRPr sz="1391" kern="1200">
          <a:solidFill>
            <a:schemeClr val="tx1"/>
          </a:solidFill>
          <a:latin typeface="+mn-lt"/>
          <a:ea typeface="+mn-ea"/>
          <a:cs typeface="+mn-cs"/>
        </a:defRPr>
      </a:lvl3pPr>
      <a:lvl4pPr marL="1059835" algn="l" defTabSz="706557" rtl="0" eaLnBrk="1" latinLnBrk="0" hangingPunct="1">
        <a:defRPr sz="1391" kern="1200">
          <a:solidFill>
            <a:schemeClr val="tx1"/>
          </a:solidFill>
          <a:latin typeface="+mn-lt"/>
          <a:ea typeface="+mn-ea"/>
          <a:cs typeface="+mn-cs"/>
        </a:defRPr>
      </a:lvl4pPr>
      <a:lvl5pPr marL="1413114" algn="l" defTabSz="706557" rtl="0" eaLnBrk="1" latinLnBrk="0" hangingPunct="1">
        <a:defRPr sz="1391" kern="1200">
          <a:solidFill>
            <a:schemeClr val="tx1"/>
          </a:solidFill>
          <a:latin typeface="+mn-lt"/>
          <a:ea typeface="+mn-ea"/>
          <a:cs typeface="+mn-cs"/>
        </a:defRPr>
      </a:lvl5pPr>
      <a:lvl6pPr marL="1766392" algn="l" defTabSz="706557" rtl="0" eaLnBrk="1" latinLnBrk="0" hangingPunct="1">
        <a:defRPr sz="1391" kern="1200">
          <a:solidFill>
            <a:schemeClr val="tx1"/>
          </a:solidFill>
          <a:latin typeface="+mn-lt"/>
          <a:ea typeface="+mn-ea"/>
          <a:cs typeface="+mn-cs"/>
        </a:defRPr>
      </a:lvl6pPr>
      <a:lvl7pPr marL="2119671" algn="l" defTabSz="706557" rtl="0" eaLnBrk="1" latinLnBrk="0" hangingPunct="1">
        <a:defRPr sz="1391" kern="1200">
          <a:solidFill>
            <a:schemeClr val="tx1"/>
          </a:solidFill>
          <a:latin typeface="+mn-lt"/>
          <a:ea typeface="+mn-ea"/>
          <a:cs typeface="+mn-cs"/>
        </a:defRPr>
      </a:lvl7pPr>
      <a:lvl8pPr marL="2472949" algn="l" defTabSz="706557" rtl="0" eaLnBrk="1" latinLnBrk="0" hangingPunct="1">
        <a:defRPr sz="1391" kern="1200">
          <a:solidFill>
            <a:schemeClr val="tx1"/>
          </a:solidFill>
          <a:latin typeface="+mn-lt"/>
          <a:ea typeface="+mn-ea"/>
          <a:cs typeface="+mn-cs"/>
        </a:defRPr>
      </a:lvl8pPr>
      <a:lvl9pPr marL="2826228" algn="l" defTabSz="706557" rtl="0" eaLnBrk="1" latinLnBrk="0" hangingPunct="1">
        <a:defRPr sz="139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tangle 92">
            <a:extLst>
              <a:ext uri="{FF2B5EF4-FFF2-40B4-BE49-F238E27FC236}">
                <a16:creationId xmlns:a16="http://schemas.microsoft.com/office/drawing/2014/main" id="{3F92046A-5C0E-4572-AD62-326067CFF4F3}"/>
              </a:ext>
            </a:extLst>
          </p:cNvPr>
          <p:cNvSpPr/>
          <p:nvPr/>
        </p:nvSpPr>
        <p:spPr>
          <a:xfrm>
            <a:off x="5350046" y="1548265"/>
            <a:ext cx="2322762" cy="7750090"/>
          </a:xfrm>
          <a:prstGeom prst="rect">
            <a:avLst/>
          </a:prstGeom>
          <a:solidFill>
            <a:srgbClr val="B4C2E6"/>
          </a:solidFill>
          <a:ln w="19050">
            <a:noFill/>
            <a:round/>
            <a:headEnd/>
            <a:tailEnd type="stealth" w="lg" len="lg"/>
          </a:ln>
        </p:spPr>
        <p:txBody>
          <a:bodyPr anchor="ctr"/>
          <a:lstStyle/>
          <a:p>
            <a:pPr fontAlgn="base">
              <a:spcBef>
                <a:spcPct val="0"/>
              </a:spcBef>
              <a:spcAft>
                <a:spcPct val="0"/>
              </a:spcAft>
            </a:pPr>
            <a:endParaRPr lang="en-US" sz="1400" b="1" dirty="0">
              <a:solidFill>
                <a:srgbClr val="000000"/>
              </a:solidFill>
            </a:endParaRPr>
          </a:p>
        </p:txBody>
      </p:sp>
      <p:sp>
        <p:nvSpPr>
          <p:cNvPr id="157" name="Rectangle 156">
            <a:extLst>
              <a:ext uri="{FF2B5EF4-FFF2-40B4-BE49-F238E27FC236}">
                <a16:creationId xmlns:a16="http://schemas.microsoft.com/office/drawing/2014/main" id="{D9577A25-028D-4457-BE6D-B5009BB625C7}"/>
              </a:ext>
            </a:extLst>
          </p:cNvPr>
          <p:cNvSpPr/>
          <p:nvPr/>
        </p:nvSpPr>
        <p:spPr>
          <a:xfrm>
            <a:off x="3176" y="-3110"/>
            <a:ext cx="7769224" cy="1441385"/>
          </a:xfrm>
          <a:prstGeom prst="rect">
            <a:avLst/>
          </a:prstGeom>
          <a:solidFill>
            <a:srgbClr val="B4C2E6"/>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274320" bIns="91440" rtlCol="0" anchor="ctr" anchorCtr="0">
            <a:noAutofit/>
          </a:bodyPr>
          <a:lstStyle/>
          <a:p>
            <a:pPr lvl="0" algn="just" defTabSz="706557">
              <a:defRPr/>
            </a:pPr>
            <a:br>
              <a:rPr lang="en-US" sz="900" dirty="0">
                <a:solidFill>
                  <a:srgbClr val="000000"/>
                </a:solidFill>
              </a:rPr>
            </a:br>
            <a:br>
              <a:rPr lang="en-US" sz="900" dirty="0">
                <a:solidFill>
                  <a:srgbClr val="000000"/>
                </a:solidFill>
              </a:rPr>
            </a:br>
            <a:br>
              <a:rPr lang="en-US" sz="900" dirty="0">
                <a:solidFill>
                  <a:srgbClr val="000000"/>
                </a:solidFill>
              </a:rPr>
            </a:br>
            <a:br>
              <a:rPr lang="en-US" sz="900" dirty="0">
                <a:solidFill>
                  <a:srgbClr val="000000"/>
                </a:solidFill>
              </a:rPr>
            </a:br>
            <a:br>
              <a:rPr lang="en-US" sz="900" dirty="0">
                <a:solidFill>
                  <a:srgbClr val="000000"/>
                </a:solidFill>
              </a:rPr>
            </a:br>
            <a:br>
              <a:rPr lang="en-US" sz="900" dirty="0">
                <a:solidFill>
                  <a:srgbClr val="000000"/>
                </a:solidFill>
              </a:rPr>
            </a:br>
            <a:endParaRPr lang="en-US" sz="900" dirty="0">
              <a:solidFill>
                <a:srgbClr val="000000"/>
              </a:solidFill>
            </a:endParaRPr>
          </a:p>
        </p:txBody>
      </p:sp>
      <p:sp>
        <p:nvSpPr>
          <p:cNvPr id="162" name="Rectangle 161">
            <a:extLst>
              <a:ext uri="{FF2B5EF4-FFF2-40B4-BE49-F238E27FC236}">
                <a16:creationId xmlns:a16="http://schemas.microsoft.com/office/drawing/2014/main" id="{80422F83-0679-4395-90C5-E4CC0F14ACD2}"/>
              </a:ext>
            </a:extLst>
          </p:cNvPr>
          <p:cNvSpPr/>
          <p:nvPr/>
        </p:nvSpPr>
        <p:spPr>
          <a:xfrm>
            <a:off x="103705" y="9328255"/>
            <a:ext cx="7583537" cy="684803"/>
          </a:xfrm>
          <a:prstGeom prst="rect">
            <a:avLst/>
          </a:prstGeom>
        </p:spPr>
        <p:txBody>
          <a:bodyPr wrap="square" lIns="0" tIns="0" rIns="0" bIns="0">
            <a:spAutoFit/>
          </a:bodyPr>
          <a:lstStyle/>
          <a:p>
            <a:pPr marL="76200" indent="-76200">
              <a:spcAft>
                <a:spcPts val="100"/>
              </a:spcAft>
              <a:tabLst>
                <a:tab pos="180975" algn="l"/>
              </a:tabLst>
            </a:pPr>
            <a:r>
              <a:rPr lang="en-US" sz="700" dirty="0"/>
              <a:t>1 Denotes EB5AN Managed Projects being select projects where EB5AN (i) has raised EB-5 capital, (ii) is serving as the fund manager for the EB-5 investment partnership, and (iii) is sponsoring the Project under an EB5AN RC. </a:t>
            </a:r>
          </a:p>
          <a:p>
            <a:pPr marL="76200" indent="-76200">
              <a:spcAft>
                <a:spcPts val="100"/>
              </a:spcAft>
              <a:tabLst>
                <a:tab pos="180975" algn="l"/>
              </a:tabLst>
            </a:pPr>
            <a:r>
              <a:rPr lang="en-US" sz="700" dirty="0"/>
              <a:t>2 As of September 1, 2021, EB5AN has had one investor unable to complete the source of funds process. This investor was immediately repaid under EB5AN’s I-526 approval refund guaranty.</a:t>
            </a:r>
          </a:p>
          <a:p>
            <a:pPr>
              <a:spcAft>
                <a:spcPts val="100"/>
              </a:spcAft>
            </a:pPr>
            <a:r>
              <a:rPr lang="en-US" sz="700" dirty="0"/>
              <a:t>3 Based on USCIS undertaking to implement reduced processing times by end of FY 2023, after which average processing time is expected to be 6 months. Subject to change and will vary based on rural or high unemployment TEA designation. </a:t>
            </a:r>
          </a:p>
          <a:p>
            <a:pPr>
              <a:spcAft>
                <a:spcPts val="100"/>
              </a:spcAft>
            </a:pPr>
            <a:r>
              <a:rPr lang="en-US" sz="700" dirty="0"/>
              <a:t>4 All Kolter Group EB-5 investments have either been closed and repaid in full or remain completely or partially outstanding and in compliance with all investment covenants.</a:t>
            </a:r>
          </a:p>
        </p:txBody>
      </p:sp>
      <p:graphicFrame>
        <p:nvGraphicFramePr>
          <p:cNvPr id="165" name="Table 14">
            <a:extLst>
              <a:ext uri="{FF2B5EF4-FFF2-40B4-BE49-F238E27FC236}">
                <a16:creationId xmlns:a16="http://schemas.microsoft.com/office/drawing/2014/main" id="{05C9E59B-CEEE-40C8-B037-BD16AB4D1B40}"/>
              </a:ext>
            </a:extLst>
          </p:cNvPr>
          <p:cNvGraphicFramePr>
            <a:graphicFrameLocks noGrp="1"/>
          </p:cNvGraphicFramePr>
          <p:nvPr>
            <p:extLst>
              <p:ext uri="{D42A27DB-BD31-4B8C-83A1-F6EECF244321}">
                <p14:modId xmlns:p14="http://schemas.microsoft.com/office/powerpoint/2010/main" val="3203512694"/>
              </p:ext>
            </p:extLst>
          </p:nvPr>
        </p:nvGraphicFramePr>
        <p:xfrm>
          <a:off x="95888" y="8061447"/>
          <a:ext cx="5156591" cy="1207008"/>
        </p:xfrm>
        <a:graphic>
          <a:graphicData uri="http://schemas.openxmlformats.org/drawingml/2006/table">
            <a:tbl>
              <a:tblPr firstRow="1" bandRow="1">
                <a:tableStyleId>{5C22544A-7EE6-4342-B048-85BDC9FD1C3A}</a:tableStyleId>
              </a:tblPr>
              <a:tblGrid>
                <a:gridCol w="1301112">
                  <a:extLst>
                    <a:ext uri="{9D8B030D-6E8A-4147-A177-3AD203B41FA5}">
                      <a16:colId xmlns:a16="http://schemas.microsoft.com/office/drawing/2014/main" val="1918893731"/>
                    </a:ext>
                  </a:extLst>
                </a:gridCol>
                <a:gridCol w="389467">
                  <a:extLst>
                    <a:ext uri="{9D8B030D-6E8A-4147-A177-3AD203B41FA5}">
                      <a16:colId xmlns:a16="http://schemas.microsoft.com/office/drawing/2014/main" val="995832333"/>
                    </a:ext>
                  </a:extLst>
                </a:gridCol>
                <a:gridCol w="1621366">
                  <a:extLst>
                    <a:ext uri="{9D8B030D-6E8A-4147-A177-3AD203B41FA5}">
                      <a16:colId xmlns:a16="http://schemas.microsoft.com/office/drawing/2014/main" val="87426226"/>
                    </a:ext>
                  </a:extLst>
                </a:gridCol>
                <a:gridCol w="330200">
                  <a:extLst>
                    <a:ext uri="{9D8B030D-6E8A-4147-A177-3AD203B41FA5}">
                      <a16:colId xmlns:a16="http://schemas.microsoft.com/office/drawing/2014/main" val="2414335861"/>
                    </a:ext>
                  </a:extLst>
                </a:gridCol>
                <a:gridCol w="1231900">
                  <a:extLst>
                    <a:ext uri="{9D8B030D-6E8A-4147-A177-3AD203B41FA5}">
                      <a16:colId xmlns:a16="http://schemas.microsoft.com/office/drawing/2014/main" val="2274651911"/>
                    </a:ext>
                  </a:extLst>
                </a:gridCol>
                <a:gridCol w="282546">
                  <a:extLst>
                    <a:ext uri="{9D8B030D-6E8A-4147-A177-3AD203B41FA5}">
                      <a16:colId xmlns:a16="http://schemas.microsoft.com/office/drawing/2014/main" val="3127651270"/>
                    </a:ext>
                  </a:extLst>
                </a:gridCol>
              </a:tblGrid>
              <a:tr h="314639">
                <a:tc>
                  <a:txBody>
                    <a:bodyPr/>
                    <a:lstStyle/>
                    <a:p>
                      <a:r>
                        <a:rPr lang="en-US" sz="800" dirty="0">
                          <a:solidFill>
                            <a:schemeClr val="bg1"/>
                          </a:solidFill>
                        </a:rPr>
                        <a:t>PROJECT CAPITAL STRUCTURE</a:t>
                      </a:r>
                      <a:r>
                        <a:rPr lang="en-US" sz="800" baseline="30000" dirty="0">
                          <a:solidFill>
                            <a:schemeClr val="bg1"/>
                          </a:solidFill>
                        </a:rPr>
                        <a:t>1</a:t>
                      </a:r>
                    </a:p>
                  </a:txBody>
                  <a:tcPr marL="45720" marR="4572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9525" cap="flat" cmpd="sng" algn="ctr">
                      <a:noFill/>
                      <a:prstDash val="solid"/>
                      <a:round/>
                      <a:headEnd type="none" w="med" len="med"/>
                      <a:tailEnd type="none" w="med" len="med"/>
                    </a:lnB>
                    <a:solidFill>
                      <a:srgbClr val="0070C0"/>
                    </a:solidFill>
                  </a:tcPr>
                </a:tc>
                <a:tc>
                  <a:txBody>
                    <a:bodyPr/>
                    <a:lstStyle/>
                    <a:p>
                      <a:pPr algn="ctr"/>
                      <a:r>
                        <a:rPr lang="en-US" sz="800" dirty="0">
                          <a:solidFill>
                            <a:schemeClr val="bg1"/>
                          </a:solidFill>
                        </a:rPr>
                        <a:t>Avg.</a:t>
                      </a:r>
                    </a:p>
                  </a:txBody>
                  <a:tcPr marL="45720" marR="45720" anchor="ctr">
                    <a:lnT w="12700" cap="flat" cmpd="sng" algn="ctr">
                      <a:noFill/>
                      <a:prstDash val="solid"/>
                      <a:round/>
                      <a:headEnd type="none" w="med" len="med"/>
                      <a:tailEnd type="none" w="med" len="med"/>
                    </a:lnT>
                    <a:lnB w="9525" cap="flat" cmpd="sng" algn="ctr">
                      <a:noFill/>
                      <a:prstDash val="solid"/>
                      <a:round/>
                      <a:headEnd type="none" w="med" len="med"/>
                      <a:tailEnd type="none" w="med" len="med"/>
                    </a:lnB>
                    <a:solidFill>
                      <a:srgbClr val="0070C0"/>
                    </a:solidFill>
                  </a:tcPr>
                </a:tc>
                <a:tc>
                  <a:txBody>
                    <a:bodyPr/>
                    <a:lstStyle/>
                    <a:p>
                      <a:pPr marL="0" marR="0" lvl="0" indent="0" algn="l" defTabSz="706557" rtl="0" eaLnBrk="1" fontAlgn="auto" latinLnBrk="0" hangingPunct="1">
                        <a:lnSpc>
                          <a:spcPct val="100000"/>
                        </a:lnSpc>
                        <a:spcBef>
                          <a:spcPts val="0"/>
                        </a:spcBef>
                        <a:spcAft>
                          <a:spcPts val="0"/>
                        </a:spcAft>
                        <a:buClrTx/>
                        <a:buSzTx/>
                        <a:buFontTx/>
                        <a:buNone/>
                        <a:tabLst/>
                        <a:defRPr/>
                      </a:pPr>
                      <a:r>
                        <a:rPr lang="en-US" sz="800" dirty="0">
                          <a:solidFill>
                            <a:schemeClr val="bg1"/>
                          </a:solidFill>
                        </a:rPr>
                        <a:t>PORTFOLIO OVERVIEW</a:t>
                      </a:r>
                      <a:r>
                        <a:rPr lang="en-US" sz="800" baseline="30000" dirty="0">
                          <a:solidFill>
                            <a:schemeClr val="bg1"/>
                          </a:solidFill>
                        </a:rPr>
                        <a:t>1</a:t>
                      </a:r>
                    </a:p>
                  </a:txBody>
                  <a:tcPr marL="45720" marR="45720" anchor="ctr">
                    <a:lnT w="12700" cap="flat" cmpd="sng" algn="ctr">
                      <a:noFill/>
                      <a:prstDash val="solid"/>
                      <a:round/>
                      <a:headEnd type="none" w="med" len="med"/>
                      <a:tailEnd type="none" w="med" len="med"/>
                    </a:lnT>
                    <a:lnB w="9525" cap="flat" cmpd="sng" algn="ctr">
                      <a:noFill/>
                      <a:prstDash val="solid"/>
                      <a:round/>
                      <a:headEnd type="none" w="med" len="med"/>
                      <a:tailEnd type="none" w="med" len="med"/>
                    </a:lnB>
                    <a:solidFill>
                      <a:srgbClr val="0070C0"/>
                    </a:solidFill>
                  </a:tcPr>
                </a:tc>
                <a:tc>
                  <a:txBody>
                    <a:bodyPr/>
                    <a:lstStyle/>
                    <a:p>
                      <a:pPr marL="0" marR="0" lvl="0" indent="0" algn="ctr" defTabSz="706557" rtl="0" eaLnBrk="1" fontAlgn="auto" latinLnBrk="0" hangingPunct="1">
                        <a:lnSpc>
                          <a:spcPct val="100000"/>
                        </a:lnSpc>
                        <a:spcBef>
                          <a:spcPts val="0"/>
                        </a:spcBef>
                        <a:spcAft>
                          <a:spcPts val="0"/>
                        </a:spcAft>
                        <a:buClrTx/>
                        <a:buSzTx/>
                        <a:buFontTx/>
                        <a:buNone/>
                        <a:tabLst/>
                        <a:defRPr/>
                      </a:pPr>
                      <a:r>
                        <a:rPr lang="en-US" sz="800" dirty="0">
                          <a:solidFill>
                            <a:schemeClr val="bg1"/>
                          </a:solidFill>
                        </a:rPr>
                        <a:t>#</a:t>
                      </a:r>
                    </a:p>
                  </a:txBody>
                  <a:tcPr marL="45720" marR="45720" anchor="ctr">
                    <a:lnT w="12700" cap="flat" cmpd="sng" algn="ctr">
                      <a:noFill/>
                      <a:prstDash val="solid"/>
                      <a:round/>
                      <a:headEnd type="none" w="med" len="med"/>
                      <a:tailEnd type="none" w="med" len="med"/>
                    </a:lnT>
                    <a:lnB w="9525" cap="flat" cmpd="sng" algn="ctr">
                      <a:noFill/>
                      <a:prstDash val="solid"/>
                      <a:round/>
                      <a:headEnd type="none" w="med" len="med"/>
                      <a:tailEnd type="none" w="med" len="med"/>
                    </a:lnB>
                    <a:solidFill>
                      <a:srgbClr val="0070C0"/>
                    </a:solidFill>
                  </a:tcPr>
                </a:tc>
                <a:tc>
                  <a:txBody>
                    <a:bodyPr/>
                    <a:lstStyle/>
                    <a:p>
                      <a:pPr marL="0" marR="0" lvl="0" indent="0" algn="l" defTabSz="706557" rtl="0" eaLnBrk="1" fontAlgn="auto" latinLnBrk="0" hangingPunct="1">
                        <a:lnSpc>
                          <a:spcPct val="100000"/>
                        </a:lnSpc>
                        <a:spcBef>
                          <a:spcPts val="0"/>
                        </a:spcBef>
                        <a:spcAft>
                          <a:spcPts val="0"/>
                        </a:spcAft>
                        <a:buClrTx/>
                        <a:buSzTx/>
                        <a:buFontTx/>
                        <a:buNone/>
                        <a:tabLst/>
                        <a:defRPr/>
                      </a:pPr>
                      <a:r>
                        <a:rPr lang="en-US" sz="800" dirty="0">
                          <a:solidFill>
                            <a:schemeClr val="bg1"/>
                          </a:solidFill>
                        </a:rPr>
                        <a:t>PROJECT LOCATION</a:t>
                      </a:r>
                      <a:r>
                        <a:rPr lang="en-US" sz="800" baseline="30000" dirty="0">
                          <a:solidFill>
                            <a:schemeClr val="bg1"/>
                          </a:solidFill>
                        </a:rPr>
                        <a:t>1</a:t>
                      </a:r>
                    </a:p>
                  </a:txBody>
                  <a:tcPr marL="45720" marR="45720" anchor="ctr">
                    <a:lnT w="12700" cap="flat" cmpd="sng" algn="ctr">
                      <a:noFill/>
                      <a:prstDash val="solid"/>
                      <a:round/>
                      <a:headEnd type="none" w="med" len="med"/>
                      <a:tailEnd type="none" w="med" len="med"/>
                    </a:lnT>
                    <a:lnB w="9525" cap="flat" cmpd="sng" algn="ctr">
                      <a:noFill/>
                      <a:prstDash val="solid"/>
                      <a:round/>
                      <a:headEnd type="none" w="med" len="med"/>
                      <a:tailEnd type="none" w="med" len="med"/>
                    </a:lnB>
                    <a:solidFill>
                      <a:srgbClr val="0070C0"/>
                    </a:solidFill>
                  </a:tcPr>
                </a:tc>
                <a:tc>
                  <a:txBody>
                    <a:bodyPr/>
                    <a:lstStyle/>
                    <a:p>
                      <a:pPr marL="0" marR="0" lvl="0" indent="0" algn="ctr" defTabSz="706557" rtl="0" eaLnBrk="1" fontAlgn="auto" latinLnBrk="0" hangingPunct="1">
                        <a:lnSpc>
                          <a:spcPct val="100000"/>
                        </a:lnSpc>
                        <a:spcBef>
                          <a:spcPts val="0"/>
                        </a:spcBef>
                        <a:spcAft>
                          <a:spcPts val="0"/>
                        </a:spcAft>
                        <a:buClrTx/>
                        <a:buSzTx/>
                        <a:buFontTx/>
                        <a:buNone/>
                        <a:tabLst/>
                        <a:defRPr/>
                      </a:pPr>
                      <a:r>
                        <a:rPr lang="en-US" sz="800" dirty="0">
                          <a:solidFill>
                            <a:schemeClr val="bg1"/>
                          </a:solidFill>
                        </a:rPr>
                        <a:t>#</a:t>
                      </a:r>
                    </a:p>
                  </a:txBody>
                  <a:tcPr marL="45720" marR="4572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solidFill>
                      <a:srgbClr val="0070C0"/>
                    </a:solidFill>
                  </a:tcPr>
                </a:tc>
                <a:extLst>
                  <a:ext uri="{0D108BD9-81ED-4DB2-BD59-A6C34878D82A}">
                    <a16:rowId xmlns:a16="http://schemas.microsoft.com/office/drawing/2014/main" val="2665412972"/>
                  </a:ext>
                </a:extLst>
              </a:tr>
              <a:tr h="234549">
                <a:tc>
                  <a:txBody>
                    <a:bodyPr/>
                    <a:lstStyle/>
                    <a:p>
                      <a:r>
                        <a:rPr lang="en-US" sz="800" dirty="0">
                          <a:solidFill>
                            <a:schemeClr val="tx1"/>
                          </a:solidFill>
                        </a:rPr>
                        <a:t>Developer Equity and </a:t>
                      </a:r>
                    </a:p>
                    <a:p>
                      <a:r>
                        <a:rPr lang="en-US" sz="800" dirty="0">
                          <a:solidFill>
                            <a:schemeClr val="tx1"/>
                          </a:solidFill>
                        </a:rPr>
                        <a:t>Pre-sales</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ctr"/>
                      <a:r>
                        <a:rPr lang="en-US" sz="800" dirty="0">
                          <a:solidFill>
                            <a:schemeClr val="tx1"/>
                          </a:solidFill>
                        </a:rPr>
                        <a:t>≈27%</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r>
                        <a:rPr lang="en-US" sz="800" dirty="0">
                          <a:solidFill>
                            <a:schemeClr val="tx1"/>
                          </a:solidFill>
                        </a:rPr>
                        <a:t>Total Projects (15 funds across 12 real estate developments)</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15</a:t>
                      </a:r>
                    </a:p>
                  </a:txBody>
                  <a:tcPr marL="45720" marR="13716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a:r>
                        <a:rPr lang="en-US" sz="800" dirty="0">
                          <a:solidFill>
                            <a:schemeClr val="tx1"/>
                          </a:solidFill>
                        </a:rPr>
                        <a:t>Florida</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ctr"/>
                      <a:r>
                        <a:rPr lang="en-US" sz="800" dirty="0">
                          <a:solidFill>
                            <a:schemeClr val="tx1"/>
                          </a:solidFill>
                        </a:rPr>
                        <a:t>12</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444673907"/>
                  </a:ext>
                </a:extLst>
              </a:tr>
              <a:tr h="234549">
                <a:tc>
                  <a:txBody>
                    <a:bodyPr/>
                    <a:lstStyle/>
                    <a:p>
                      <a:pPr marL="0" marR="0" lvl="0" indent="0" algn="l" defTabSz="706557"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solidFill>
                          <a:effectLst/>
                          <a:uLnTx/>
                          <a:uFillTx/>
                          <a:latin typeface="+mn-lt"/>
                          <a:ea typeface="+mn-ea"/>
                          <a:cs typeface="+mn-cs"/>
                        </a:rPr>
                        <a:t>EB-5 Capital</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ctr"/>
                      <a:r>
                        <a:rPr lang="en-US" sz="800" dirty="0">
                          <a:solidFill>
                            <a:schemeClr val="tx1"/>
                          </a:solidFill>
                        </a:rPr>
                        <a:t>≈26%</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r>
                        <a:rPr lang="en-US" sz="800" dirty="0">
                          <a:solidFill>
                            <a:schemeClr val="tx1"/>
                          </a:solidFill>
                        </a:rPr>
                        <a:t>Under Construction</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5 </a:t>
                      </a:r>
                    </a:p>
                  </a:txBody>
                  <a:tcPr marL="45720" marR="13716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a:r>
                        <a:rPr lang="en-US" sz="800" dirty="0">
                          <a:solidFill>
                            <a:schemeClr val="tx1"/>
                          </a:solidFill>
                        </a:rPr>
                        <a:t>Georgia</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ctr"/>
                      <a:r>
                        <a:rPr lang="en-US" sz="800" dirty="0">
                          <a:solidFill>
                            <a:schemeClr val="tx1"/>
                          </a:solidFill>
                        </a:rPr>
                        <a:t>2</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837724087"/>
                  </a:ext>
                </a:extLst>
              </a:tr>
              <a:tr h="234549">
                <a:tc>
                  <a:txBody>
                    <a:bodyPr/>
                    <a:lstStyle/>
                    <a:p>
                      <a:r>
                        <a:rPr lang="en-US" sz="800" dirty="0">
                          <a:solidFill>
                            <a:schemeClr val="tx1"/>
                          </a:solidFill>
                        </a:rPr>
                        <a:t>Bank Loan</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ctr"/>
                      <a:r>
                        <a:rPr lang="en-US" sz="800" dirty="0">
                          <a:solidFill>
                            <a:schemeClr val="tx1"/>
                          </a:solidFill>
                        </a:rPr>
                        <a:t>≈47%</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r>
                        <a:rPr lang="en-US" sz="800" dirty="0">
                          <a:solidFill>
                            <a:schemeClr val="tx1"/>
                          </a:solidFill>
                        </a:rPr>
                        <a:t>Construction Completed</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10</a:t>
                      </a:r>
                    </a:p>
                  </a:txBody>
                  <a:tcPr marL="45720" marR="13716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a:r>
                        <a:rPr lang="en-US" sz="800">
                          <a:solidFill>
                            <a:schemeClr val="tx1"/>
                          </a:solidFill>
                        </a:rPr>
                        <a:t>Utah</a:t>
                      </a:r>
                      <a:endParaRPr lang="en-US" sz="800" dirty="0">
                        <a:solidFill>
                          <a:schemeClr val="tx1"/>
                        </a:solidFill>
                      </a:endParaRP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ctr"/>
                      <a:r>
                        <a:rPr lang="en-US" sz="800" dirty="0">
                          <a:solidFill>
                            <a:schemeClr val="tx1"/>
                          </a:solidFill>
                        </a:rPr>
                        <a:t>1</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957205024"/>
                  </a:ext>
                </a:extLst>
              </a:tr>
            </a:tbl>
          </a:graphicData>
        </a:graphic>
      </p:graphicFrame>
      <p:graphicFrame>
        <p:nvGraphicFramePr>
          <p:cNvPr id="201" name="Table 14">
            <a:extLst>
              <a:ext uri="{FF2B5EF4-FFF2-40B4-BE49-F238E27FC236}">
                <a16:creationId xmlns:a16="http://schemas.microsoft.com/office/drawing/2014/main" id="{7B6424E7-EC0E-49F6-95CA-52E68275FAFC}"/>
              </a:ext>
            </a:extLst>
          </p:cNvPr>
          <p:cNvGraphicFramePr>
            <a:graphicFrameLocks noGrp="1"/>
          </p:cNvGraphicFramePr>
          <p:nvPr>
            <p:extLst>
              <p:ext uri="{D42A27DB-BD31-4B8C-83A1-F6EECF244321}">
                <p14:modId xmlns:p14="http://schemas.microsoft.com/office/powerpoint/2010/main" val="916977025"/>
              </p:ext>
            </p:extLst>
          </p:nvPr>
        </p:nvGraphicFramePr>
        <p:xfrm>
          <a:off x="95888" y="1691610"/>
          <a:ext cx="2448836" cy="2237232"/>
        </p:xfrm>
        <a:graphic>
          <a:graphicData uri="http://schemas.openxmlformats.org/drawingml/2006/table">
            <a:tbl>
              <a:tblPr firstRow="1" bandRow="1">
                <a:tableStyleId>{5C22544A-7EE6-4342-B048-85BDC9FD1C3A}</a:tableStyleId>
              </a:tblPr>
              <a:tblGrid>
                <a:gridCol w="1907841">
                  <a:extLst>
                    <a:ext uri="{9D8B030D-6E8A-4147-A177-3AD203B41FA5}">
                      <a16:colId xmlns:a16="http://schemas.microsoft.com/office/drawing/2014/main" val="4003071032"/>
                    </a:ext>
                  </a:extLst>
                </a:gridCol>
                <a:gridCol w="540995">
                  <a:extLst>
                    <a:ext uri="{9D8B030D-6E8A-4147-A177-3AD203B41FA5}">
                      <a16:colId xmlns:a16="http://schemas.microsoft.com/office/drawing/2014/main" val="522944681"/>
                    </a:ext>
                  </a:extLst>
                </a:gridCol>
              </a:tblGrid>
              <a:tr h="0">
                <a:tc>
                  <a:txBody>
                    <a:bodyPr/>
                    <a:lstStyle/>
                    <a:p>
                      <a:r>
                        <a:rPr lang="en-US" sz="800" b="0" dirty="0">
                          <a:solidFill>
                            <a:schemeClr val="tx1"/>
                          </a:solidFill>
                        </a:rPr>
                        <a:t>Founding Year</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b="0" dirty="0">
                          <a:solidFill>
                            <a:schemeClr val="tx1"/>
                          </a:solidFill>
                        </a:rPr>
                        <a:t>2013</a:t>
                      </a: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444673907"/>
                  </a:ext>
                </a:extLst>
              </a:tr>
              <a:tr h="172662">
                <a:tc>
                  <a:txBody>
                    <a:bodyPr/>
                    <a:lstStyle/>
                    <a:p>
                      <a:r>
                        <a:rPr lang="en-US" sz="800" dirty="0">
                          <a:solidFill>
                            <a:schemeClr val="tx1"/>
                          </a:solidFill>
                        </a:rPr>
                        <a:t>Regional Center</a:t>
                      </a:r>
                    </a:p>
                    <a:p>
                      <a:r>
                        <a:rPr lang="en-US" sz="800" dirty="0">
                          <a:solidFill>
                            <a:schemeClr val="tx1"/>
                          </a:solidFill>
                        </a:rPr>
                        <a:t>Sponsored EB-5 Funds</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$1B+</a:t>
                      </a: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837724087"/>
                  </a:ext>
                </a:extLst>
              </a:tr>
              <a:tr h="0">
                <a:tc>
                  <a:txBody>
                    <a:bodyPr/>
                    <a:lstStyle/>
                    <a:p>
                      <a:r>
                        <a:rPr lang="en-US" sz="800" dirty="0">
                          <a:solidFill>
                            <a:schemeClr val="tx1"/>
                          </a:solidFill>
                        </a:rPr>
                        <a:t>Total Project Development Cost</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$4.1B+</a:t>
                      </a: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957205024"/>
                  </a:ext>
                </a:extLst>
              </a:tr>
              <a:tr h="0">
                <a:tc>
                  <a:txBody>
                    <a:bodyPr/>
                    <a:lstStyle/>
                    <a:p>
                      <a:r>
                        <a:rPr lang="en-US" sz="800" dirty="0">
                          <a:solidFill>
                            <a:schemeClr val="tx1"/>
                          </a:solidFill>
                        </a:rPr>
                        <a:t>Total Sponsored EB-5 Investors </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2,000+</a:t>
                      </a: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1976995104"/>
                  </a:ext>
                </a:extLst>
              </a:tr>
              <a:tr h="172662">
                <a:tc>
                  <a:txBody>
                    <a:bodyPr/>
                    <a:lstStyle/>
                    <a:p>
                      <a:r>
                        <a:rPr lang="en-US" sz="800" dirty="0">
                          <a:solidFill>
                            <a:schemeClr val="tx1"/>
                          </a:solidFill>
                        </a:rPr>
                        <a:t>Total Sponsored EB-5 Investor Nationalities </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60+</a:t>
                      </a: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1860203212"/>
                  </a:ext>
                </a:extLst>
              </a:tr>
              <a:tr h="0">
                <a:tc>
                  <a:txBody>
                    <a:bodyPr/>
                    <a:lstStyle/>
                    <a:p>
                      <a:r>
                        <a:rPr lang="en-US" sz="800" dirty="0">
                          <a:solidFill>
                            <a:schemeClr val="tx1"/>
                          </a:solidFill>
                        </a:rPr>
                        <a:t>Total Sponsored EB-5 Jobs Created to Date </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34,300+</a:t>
                      </a: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1671553501"/>
                  </a:ext>
                </a:extLst>
              </a:tr>
              <a:tr h="172662">
                <a:tc>
                  <a:txBody>
                    <a:bodyPr/>
                    <a:lstStyle/>
                    <a:p>
                      <a:r>
                        <a:rPr lang="en-US" sz="800" dirty="0">
                          <a:solidFill>
                            <a:schemeClr val="tx1"/>
                          </a:solidFill>
                        </a:rPr>
                        <a:t>Average Job Creation Ratio Above USCIS Requirement</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noFill/>
                      <a:prstDash val="solid"/>
                      <a:round/>
                      <a:headEnd type="none" w="med" len="med"/>
                      <a:tailEnd type="none" w="med" len="med"/>
                    </a:lnB>
                    <a:noFill/>
                  </a:tcPr>
                </a:tc>
                <a:tc>
                  <a:txBody>
                    <a:bodyPr/>
                    <a:lstStyle/>
                    <a:p>
                      <a:pPr algn="r"/>
                      <a:r>
                        <a:rPr lang="en-US" sz="800" dirty="0">
                          <a:solidFill>
                            <a:schemeClr val="tx1"/>
                          </a:solidFill>
                        </a:rPr>
                        <a:t>2.5x</a:t>
                      </a: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108243902"/>
                  </a:ext>
                </a:extLst>
              </a:tr>
            </a:tbl>
          </a:graphicData>
        </a:graphic>
      </p:graphicFrame>
      <p:graphicFrame>
        <p:nvGraphicFramePr>
          <p:cNvPr id="202" name="Table 14">
            <a:extLst>
              <a:ext uri="{FF2B5EF4-FFF2-40B4-BE49-F238E27FC236}">
                <a16:creationId xmlns:a16="http://schemas.microsoft.com/office/drawing/2014/main" id="{01D84FC5-E500-4C32-BA12-F6B9FF8FCC99}"/>
              </a:ext>
            </a:extLst>
          </p:cNvPr>
          <p:cNvGraphicFramePr>
            <a:graphicFrameLocks noGrp="1"/>
          </p:cNvGraphicFramePr>
          <p:nvPr>
            <p:extLst>
              <p:ext uri="{D42A27DB-BD31-4B8C-83A1-F6EECF244321}">
                <p14:modId xmlns:p14="http://schemas.microsoft.com/office/powerpoint/2010/main" val="3051267323"/>
              </p:ext>
            </p:extLst>
          </p:nvPr>
        </p:nvGraphicFramePr>
        <p:xfrm>
          <a:off x="2642291" y="1696690"/>
          <a:ext cx="2616755" cy="1275014"/>
        </p:xfrm>
        <a:graphic>
          <a:graphicData uri="http://schemas.openxmlformats.org/drawingml/2006/table">
            <a:tbl>
              <a:tblPr firstRow="1" bandRow="1">
                <a:tableStyleId>{5C22544A-7EE6-4342-B048-85BDC9FD1C3A}</a:tableStyleId>
              </a:tblPr>
              <a:tblGrid>
                <a:gridCol w="1660469">
                  <a:extLst>
                    <a:ext uri="{9D8B030D-6E8A-4147-A177-3AD203B41FA5}">
                      <a16:colId xmlns:a16="http://schemas.microsoft.com/office/drawing/2014/main" val="4003071032"/>
                    </a:ext>
                  </a:extLst>
                </a:gridCol>
                <a:gridCol w="956286">
                  <a:extLst>
                    <a:ext uri="{9D8B030D-6E8A-4147-A177-3AD203B41FA5}">
                      <a16:colId xmlns:a16="http://schemas.microsoft.com/office/drawing/2014/main" val="522944681"/>
                    </a:ext>
                  </a:extLst>
                </a:gridCol>
              </a:tblGrid>
              <a:tr h="259110">
                <a:tc>
                  <a:txBody>
                    <a:bodyPr/>
                    <a:lstStyle/>
                    <a:p>
                      <a:r>
                        <a:rPr lang="en-US" sz="800" b="0" dirty="0">
                          <a:solidFill>
                            <a:schemeClr val="tx1"/>
                          </a:solidFill>
                        </a:rPr>
                        <a:t>Investment Amount</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b="0" dirty="0">
                          <a:solidFill>
                            <a:schemeClr val="tx1"/>
                          </a:solidFill>
                        </a:rPr>
                        <a:t>$800,000</a:t>
                      </a: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444673907"/>
                  </a:ext>
                </a:extLst>
              </a:tr>
              <a:tr h="272192">
                <a:tc>
                  <a:txBody>
                    <a:bodyPr/>
                    <a:lstStyle/>
                    <a:p>
                      <a:r>
                        <a:rPr lang="en-US" sz="800" dirty="0">
                          <a:solidFill>
                            <a:schemeClr val="tx1"/>
                          </a:solidFill>
                        </a:rPr>
                        <a:t>Project Administrative Fee</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Varies by Project</a:t>
                      </a: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837724087"/>
                  </a:ext>
                </a:extLst>
              </a:tr>
              <a:tr h="169576">
                <a:tc>
                  <a:txBody>
                    <a:bodyPr/>
                    <a:lstStyle/>
                    <a:p>
                      <a:r>
                        <a:rPr lang="en-US" sz="800" dirty="0">
                          <a:solidFill>
                            <a:schemeClr val="tx1"/>
                          </a:solidFill>
                        </a:rPr>
                        <a:t>Annual Return </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Varies by Project</a:t>
                      </a: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957205024"/>
                  </a:ext>
                </a:extLst>
              </a:tr>
              <a:tr h="439391">
                <a:tc>
                  <a:txBody>
                    <a:bodyPr/>
                    <a:lstStyle/>
                    <a:p>
                      <a:pPr algn="l"/>
                      <a:r>
                        <a:rPr lang="en-US" sz="800" dirty="0">
                          <a:solidFill>
                            <a:schemeClr val="tx1"/>
                          </a:solidFill>
                        </a:rPr>
                        <a:t>Estimated immigration legal fees, USCIS filing fees and RC Integrity Fund fees</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$20,000 - $35,000</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1976995104"/>
                  </a:ext>
                </a:extLst>
              </a:tr>
            </a:tbl>
          </a:graphicData>
        </a:graphic>
      </p:graphicFrame>
      <p:sp>
        <p:nvSpPr>
          <p:cNvPr id="203" name="Rectangle 202">
            <a:extLst>
              <a:ext uri="{FF2B5EF4-FFF2-40B4-BE49-F238E27FC236}">
                <a16:creationId xmlns:a16="http://schemas.microsoft.com/office/drawing/2014/main" id="{59ABC0B4-4FB5-4921-9566-37A831FDDAD8}"/>
              </a:ext>
            </a:extLst>
          </p:cNvPr>
          <p:cNvSpPr/>
          <p:nvPr/>
        </p:nvSpPr>
        <p:spPr>
          <a:xfrm>
            <a:off x="95888" y="1475825"/>
            <a:ext cx="2448836" cy="216258"/>
          </a:xfrm>
          <a:prstGeom prst="rect">
            <a:avLst/>
          </a:prstGeom>
          <a:solidFill>
            <a:srgbClr val="0070C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nchorCtr="0">
            <a:noAutofit/>
          </a:bodyPr>
          <a:lstStyle/>
          <a:p>
            <a:pPr defTabSz="706557"/>
            <a:r>
              <a:rPr lang="en-US" sz="800" b="1" dirty="0">
                <a:solidFill>
                  <a:schemeClr val="bg1"/>
                </a:solidFill>
              </a:rPr>
              <a:t>COMPANY OVERVIEW </a:t>
            </a:r>
          </a:p>
        </p:txBody>
      </p:sp>
      <p:graphicFrame>
        <p:nvGraphicFramePr>
          <p:cNvPr id="204" name="Table 14">
            <a:extLst>
              <a:ext uri="{FF2B5EF4-FFF2-40B4-BE49-F238E27FC236}">
                <a16:creationId xmlns:a16="http://schemas.microsoft.com/office/drawing/2014/main" id="{A12B2B34-89B3-4DF9-B7EA-960606DC802B}"/>
              </a:ext>
            </a:extLst>
          </p:cNvPr>
          <p:cNvGraphicFramePr>
            <a:graphicFrameLocks noGrp="1"/>
          </p:cNvGraphicFramePr>
          <p:nvPr>
            <p:extLst>
              <p:ext uri="{D42A27DB-BD31-4B8C-83A1-F6EECF244321}">
                <p14:modId xmlns:p14="http://schemas.microsoft.com/office/powerpoint/2010/main" val="695303693"/>
              </p:ext>
            </p:extLst>
          </p:nvPr>
        </p:nvGraphicFramePr>
        <p:xfrm>
          <a:off x="100599" y="5822507"/>
          <a:ext cx="2448836" cy="1249680"/>
        </p:xfrm>
        <a:graphic>
          <a:graphicData uri="http://schemas.openxmlformats.org/drawingml/2006/table">
            <a:tbl>
              <a:tblPr firstRow="1" bandRow="1">
                <a:tableStyleId>{5C22544A-7EE6-4342-B048-85BDC9FD1C3A}</a:tableStyleId>
              </a:tblPr>
              <a:tblGrid>
                <a:gridCol w="1955913">
                  <a:extLst>
                    <a:ext uri="{9D8B030D-6E8A-4147-A177-3AD203B41FA5}">
                      <a16:colId xmlns:a16="http://schemas.microsoft.com/office/drawing/2014/main" val="4003071032"/>
                    </a:ext>
                  </a:extLst>
                </a:gridCol>
                <a:gridCol w="492923">
                  <a:extLst>
                    <a:ext uri="{9D8B030D-6E8A-4147-A177-3AD203B41FA5}">
                      <a16:colId xmlns:a16="http://schemas.microsoft.com/office/drawing/2014/main" val="522944681"/>
                    </a:ext>
                  </a:extLst>
                </a:gridCol>
              </a:tblGrid>
              <a:tr h="0">
                <a:tc>
                  <a:txBody>
                    <a:bodyPr/>
                    <a:lstStyle/>
                    <a:p>
                      <a:r>
                        <a:rPr lang="en-US" sz="800" b="0" dirty="0">
                          <a:solidFill>
                            <a:schemeClr val="tx1"/>
                          </a:solidFill>
                        </a:rPr>
                        <a:t>I-526 and I-526E Approval Rate</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b="0" dirty="0">
                          <a:solidFill>
                            <a:schemeClr val="tx1"/>
                          </a:solidFill>
                        </a:rPr>
                        <a:t>99.7%</a:t>
                      </a:r>
                    </a:p>
                  </a:txBody>
                  <a:tcPr marL="45720" marR="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444673907"/>
                  </a:ext>
                </a:extLst>
              </a:tr>
              <a:tr h="0">
                <a:tc>
                  <a:txBody>
                    <a:bodyPr/>
                    <a:lstStyle/>
                    <a:p>
                      <a:r>
                        <a:rPr lang="en-US" sz="800" dirty="0">
                          <a:solidFill>
                            <a:schemeClr val="tx1"/>
                          </a:solidFill>
                        </a:rPr>
                        <a:t>Denials Based on Source of Funds</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0.3%</a:t>
                      </a:r>
                    </a:p>
                  </a:txBody>
                  <a:tcPr marL="45720" marR="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837724087"/>
                  </a:ext>
                </a:extLst>
              </a:tr>
              <a:tr h="0">
                <a:tc>
                  <a:txBody>
                    <a:bodyPr/>
                    <a:lstStyle/>
                    <a:p>
                      <a:r>
                        <a:rPr lang="en-US" sz="800" dirty="0">
                          <a:solidFill>
                            <a:schemeClr val="tx1"/>
                          </a:solidFill>
                        </a:rPr>
                        <a:t>Repayment for I-526 or I-526E Denial</a:t>
                      </a:r>
                      <a:r>
                        <a:rPr lang="en-US" sz="800" baseline="30000" dirty="0">
                          <a:solidFill>
                            <a:schemeClr val="tx1"/>
                          </a:solidFill>
                        </a:rPr>
                        <a:t>2</a:t>
                      </a:r>
                      <a:r>
                        <a:rPr lang="en-US" sz="800" dirty="0">
                          <a:solidFill>
                            <a:schemeClr val="tx1"/>
                          </a:solidFill>
                        </a:rPr>
                        <a:t> </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100%</a:t>
                      </a:r>
                    </a:p>
                  </a:txBody>
                  <a:tcPr marL="45720" marR="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4290650439"/>
                  </a:ext>
                </a:extLst>
              </a:tr>
              <a:tr h="0">
                <a:tc>
                  <a:txBody>
                    <a:bodyPr/>
                    <a:lstStyle/>
                    <a:p>
                      <a:r>
                        <a:rPr lang="en-US" sz="800" dirty="0">
                          <a:solidFill>
                            <a:schemeClr val="tx1"/>
                          </a:solidFill>
                        </a:rPr>
                        <a:t>I-829 Approval Rate</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dirty="0">
                          <a:solidFill>
                            <a:schemeClr val="tx1"/>
                          </a:solidFill>
                        </a:rPr>
                        <a:t>100%</a:t>
                      </a:r>
                    </a:p>
                  </a:txBody>
                  <a:tcPr marL="45720" marR="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1318389807"/>
                  </a:ext>
                </a:extLst>
              </a:tr>
              <a:tr h="0">
                <a:tc>
                  <a:txBody>
                    <a:bodyPr/>
                    <a:lstStyle/>
                    <a:p>
                      <a:r>
                        <a:rPr lang="en-US" sz="800" dirty="0">
                          <a:solidFill>
                            <a:schemeClr val="tx1"/>
                          </a:solidFill>
                        </a:rPr>
                        <a:t>Funds</a:t>
                      </a:r>
                      <a:r>
                        <a:rPr lang="en-US" sz="800" baseline="0" dirty="0">
                          <a:solidFill>
                            <a:schemeClr val="tx1"/>
                          </a:solidFill>
                        </a:rPr>
                        <a:t> in Good Standing or Repaid</a:t>
                      </a:r>
                      <a:endParaRPr lang="en-US" sz="800" dirty="0">
                        <a:solidFill>
                          <a:schemeClr val="tx1"/>
                        </a:solidFill>
                      </a:endParaRP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en-US" sz="800" dirty="0">
                          <a:solidFill>
                            <a:schemeClr val="tx1"/>
                          </a:solidFill>
                        </a:rPr>
                        <a:t>100%</a:t>
                      </a:r>
                    </a:p>
                  </a:txBody>
                  <a:tcPr marL="45720" marR="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graphicFrame>
        <p:nvGraphicFramePr>
          <p:cNvPr id="205" name="Table 14">
            <a:extLst>
              <a:ext uri="{FF2B5EF4-FFF2-40B4-BE49-F238E27FC236}">
                <a16:creationId xmlns:a16="http://schemas.microsoft.com/office/drawing/2014/main" id="{6DC37CC4-533C-4AFF-9EFC-ED2AA5851E5D}"/>
              </a:ext>
            </a:extLst>
          </p:cNvPr>
          <p:cNvGraphicFramePr>
            <a:graphicFrameLocks noGrp="1"/>
          </p:cNvGraphicFramePr>
          <p:nvPr>
            <p:extLst>
              <p:ext uri="{D42A27DB-BD31-4B8C-83A1-F6EECF244321}">
                <p14:modId xmlns:p14="http://schemas.microsoft.com/office/powerpoint/2010/main" val="1547785439"/>
              </p:ext>
            </p:extLst>
          </p:nvPr>
        </p:nvGraphicFramePr>
        <p:xfrm>
          <a:off x="95888" y="7311903"/>
          <a:ext cx="2444570" cy="621792"/>
        </p:xfrm>
        <a:graphic>
          <a:graphicData uri="http://schemas.openxmlformats.org/drawingml/2006/table">
            <a:tbl>
              <a:tblPr firstRow="1" bandRow="1">
                <a:tableStyleId>{5C22544A-7EE6-4342-B048-85BDC9FD1C3A}</a:tableStyleId>
              </a:tblPr>
              <a:tblGrid>
                <a:gridCol w="1745107">
                  <a:extLst>
                    <a:ext uri="{9D8B030D-6E8A-4147-A177-3AD203B41FA5}">
                      <a16:colId xmlns:a16="http://schemas.microsoft.com/office/drawing/2014/main" val="4003071032"/>
                    </a:ext>
                  </a:extLst>
                </a:gridCol>
                <a:gridCol w="699463">
                  <a:extLst>
                    <a:ext uri="{9D8B030D-6E8A-4147-A177-3AD203B41FA5}">
                      <a16:colId xmlns:a16="http://schemas.microsoft.com/office/drawing/2014/main" val="522944681"/>
                    </a:ext>
                  </a:extLst>
                </a:gridCol>
              </a:tblGrid>
              <a:tr h="0">
                <a:tc>
                  <a:txBody>
                    <a:bodyPr/>
                    <a:lstStyle/>
                    <a:p>
                      <a:r>
                        <a:rPr lang="en-US" sz="800" b="0" dirty="0">
                          <a:solidFill>
                            <a:schemeClr val="tx1"/>
                          </a:solidFill>
                        </a:rPr>
                        <a:t>Expected USCIS Avg. for I-526E</a:t>
                      </a:r>
                      <a:r>
                        <a:rPr lang="en-US" sz="800" b="0" baseline="30000" dirty="0">
                          <a:solidFill>
                            <a:schemeClr val="tx1"/>
                          </a:solidFill>
                        </a:rPr>
                        <a:t>3</a:t>
                      </a:r>
                    </a:p>
                  </a:txBody>
                  <a:tcPr marL="45720" marR="4572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b="0" dirty="0">
                          <a:solidFill>
                            <a:schemeClr val="tx1"/>
                          </a:solidFill>
                        </a:rPr>
                        <a:t>6 - 24 months</a:t>
                      </a:r>
                    </a:p>
                  </a:txBody>
                  <a:tcPr marL="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444673907"/>
                  </a:ext>
                </a:extLst>
              </a:tr>
              <a:tr h="0">
                <a:tc>
                  <a:txBody>
                    <a:bodyPr/>
                    <a:lstStyle/>
                    <a:p>
                      <a:pPr marL="0" marR="0" lvl="0" indent="0" algn="l" defTabSz="706557" rtl="0" eaLnBrk="1" fontAlgn="auto" latinLnBrk="0" hangingPunct="1">
                        <a:lnSpc>
                          <a:spcPct val="100000"/>
                        </a:lnSpc>
                        <a:spcBef>
                          <a:spcPts val="0"/>
                        </a:spcBef>
                        <a:spcAft>
                          <a:spcPts val="0"/>
                        </a:spcAft>
                        <a:buClrTx/>
                        <a:buSzTx/>
                        <a:buFontTx/>
                        <a:buNone/>
                        <a:tabLst/>
                        <a:defRPr/>
                      </a:pPr>
                      <a:r>
                        <a:rPr lang="en-US" sz="800" kern="800" spc="0" baseline="0" dirty="0">
                          <a:solidFill>
                            <a:schemeClr val="tx1"/>
                          </a:solidFill>
                        </a:rPr>
                        <a:t>Past EB5AN Managed Project Avg. Processing Time</a:t>
                      </a:r>
                      <a:endParaRPr lang="en-US" sz="800" dirty="0">
                        <a:solidFill>
                          <a:schemeClr val="tx1"/>
                        </a:solidFill>
                      </a:endParaRPr>
                    </a:p>
                  </a:txBody>
                  <a:tcPr marL="4572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en-US" sz="800" dirty="0">
                          <a:solidFill>
                            <a:schemeClr val="tx1"/>
                          </a:solidFill>
                        </a:rPr>
                        <a:t>18.9</a:t>
                      </a:r>
                    </a:p>
                  </a:txBody>
                  <a:tcPr marL="0" marR="0"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37724087"/>
                  </a:ext>
                </a:extLst>
              </a:tr>
            </a:tbl>
          </a:graphicData>
        </a:graphic>
      </p:graphicFrame>
      <p:sp>
        <p:nvSpPr>
          <p:cNvPr id="206" name="Rectangle 205">
            <a:extLst>
              <a:ext uri="{FF2B5EF4-FFF2-40B4-BE49-F238E27FC236}">
                <a16:creationId xmlns:a16="http://schemas.microsoft.com/office/drawing/2014/main" id="{356A71DB-85BC-4343-88BE-F81498E7C9F8}"/>
              </a:ext>
            </a:extLst>
          </p:cNvPr>
          <p:cNvSpPr/>
          <p:nvPr/>
        </p:nvSpPr>
        <p:spPr>
          <a:xfrm>
            <a:off x="95888" y="5605860"/>
            <a:ext cx="2448836" cy="216258"/>
          </a:xfrm>
          <a:prstGeom prst="rect">
            <a:avLst/>
          </a:prstGeom>
          <a:solidFill>
            <a:srgbClr val="0070C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nchorCtr="0"/>
          <a:lstStyle/>
          <a:p>
            <a:pPr defTabSz="706557"/>
            <a:r>
              <a:rPr lang="en-US" sz="800" b="1" dirty="0">
                <a:solidFill>
                  <a:schemeClr val="bg1"/>
                </a:solidFill>
              </a:rPr>
              <a:t>INVESTOR TRACK RECORD</a:t>
            </a:r>
            <a:r>
              <a:rPr lang="en-US" sz="800" b="1" baseline="30000" dirty="0">
                <a:solidFill>
                  <a:schemeClr val="bg1"/>
                </a:solidFill>
              </a:rPr>
              <a:t>1</a:t>
            </a:r>
          </a:p>
        </p:txBody>
      </p:sp>
      <p:sp>
        <p:nvSpPr>
          <p:cNvPr id="207" name="Rectangle 206">
            <a:extLst>
              <a:ext uri="{FF2B5EF4-FFF2-40B4-BE49-F238E27FC236}">
                <a16:creationId xmlns:a16="http://schemas.microsoft.com/office/drawing/2014/main" id="{BC3772CE-114E-4C86-88DC-BFC997D79201}"/>
              </a:ext>
            </a:extLst>
          </p:cNvPr>
          <p:cNvSpPr/>
          <p:nvPr/>
        </p:nvSpPr>
        <p:spPr>
          <a:xfrm>
            <a:off x="103705" y="7085550"/>
            <a:ext cx="2448836" cy="216258"/>
          </a:xfrm>
          <a:prstGeom prst="rect">
            <a:avLst/>
          </a:prstGeom>
          <a:solidFill>
            <a:srgbClr val="0070C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45720" tIns="45720" rIns="45720" bIns="45720" rtlCol="0" anchor="ctr" anchorCtr="0">
            <a:noAutofit/>
          </a:bodyPr>
          <a:lstStyle/>
          <a:p>
            <a:pPr defTabSz="706557"/>
            <a:r>
              <a:rPr lang="en-US" sz="800" b="1" dirty="0">
                <a:solidFill>
                  <a:schemeClr val="bg1"/>
                </a:solidFill>
              </a:rPr>
              <a:t>IMMIGRATION PROCESSING TIME</a:t>
            </a:r>
            <a:r>
              <a:rPr lang="en-US" sz="800" b="1" baseline="30000" dirty="0">
                <a:solidFill>
                  <a:schemeClr val="bg1"/>
                </a:solidFill>
              </a:rPr>
              <a:t>1</a:t>
            </a:r>
            <a:r>
              <a:rPr lang="en-US" sz="800" b="1" dirty="0">
                <a:solidFill>
                  <a:schemeClr val="bg1"/>
                </a:solidFill>
              </a:rPr>
              <a:t> (months)</a:t>
            </a:r>
          </a:p>
        </p:txBody>
      </p:sp>
      <p:sp>
        <p:nvSpPr>
          <p:cNvPr id="208" name="Rectangle 207">
            <a:extLst>
              <a:ext uri="{FF2B5EF4-FFF2-40B4-BE49-F238E27FC236}">
                <a16:creationId xmlns:a16="http://schemas.microsoft.com/office/drawing/2014/main" id="{634AF275-4AF4-4E66-99A8-52FFCA51D10D}"/>
              </a:ext>
            </a:extLst>
          </p:cNvPr>
          <p:cNvSpPr/>
          <p:nvPr/>
        </p:nvSpPr>
        <p:spPr>
          <a:xfrm>
            <a:off x="2674042" y="1475825"/>
            <a:ext cx="2578438" cy="216258"/>
          </a:xfrm>
          <a:prstGeom prst="rect">
            <a:avLst/>
          </a:prstGeom>
          <a:solidFill>
            <a:srgbClr val="0070C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nchorCtr="0">
            <a:noAutofit/>
          </a:bodyPr>
          <a:lstStyle/>
          <a:p>
            <a:pPr defTabSz="706557"/>
            <a:r>
              <a:rPr lang="en-US" sz="800" b="1" dirty="0">
                <a:solidFill>
                  <a:schemeClr val="bg1"/>
                </a:solidFill>
              </a:rPr>
              <a:t>CURRENT RC PROJECT INVESTMENT TERMS</a:t>
            </a:r>
          </a:p>
        </p:txBody>
      </p:sp>
      <p:sp>
        <p:nvSpPr>
          <p:cNvPr id="209" name="Rectangle 208">
            <a:extLst>
              <a:ext uri="{FF2B5EF4-FFF2-40B4-BE49-F238E27FC236}">
                <a16:creationId xmlns:a16="http://schemas.microsoft.com/office/drawing/2014/main" id="{54FF1C6E-EF55-4F52-BA25-ACC434FC7F2D}"/>
              </a:ext>
            </a:extLst>
          </p:cNvPr>
          <p:cNvSpPr/>
          <p:nvPr/>
        </p:nvSpPr>
        <p:spPr>
          <a:xfrm>
            <a:off x="2674042" y="3037225"/>
            <a:ext cx="2578438" cy="216258"/>
          </a:xfrm>
          <a:prstGeom prst="rect">
            <a:avLst/>
          </a:prstGeom>
          <a:solidFill>
            <a:srgbClr val="0070C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nchorCtr="0">
            <a:noAutofit/>
          </a:bodyPr>
          <a:lstStyle/>
          <a:p>
            <a:pPr defTabSz="706557"/>
            <a:r>
              <a:rPr lang="en-US" sz="800" b="1" dirty="0">
                <a:solidFill>
                  <a:schemeClr val="bg1"/>
                </a:solidFill>
              </a:rPr>
              <a:t>INVESTMENT APPROACH</a:t>
            </a:r>
          </a:p>
        </p:txBody>
      </p:sp>
      <p:sp>
        <p:nvSpPr>
          <p:cNvPr id="210" name="TextBox 209">
            <a:extLst>
              <a:ext uri="{FF2B5EF4-FFF2-40B4-BE49-F238E27FC236}">
                <a16:creationId xmlns:a16="http://schemas.microsoft.com/office/drawing/2014/main" id="{8878308B-683F-4FC4-9513-8D4A910B1493}"/>
              </a:ext>
            </a:extLst>
          </p:cNvPr>
          <p:cNvSpPr txBox="1"/>
          <p:nvPr/>
        </p:nvSpPr>
        <p:spPr>
          <a:xfrm>
            <a:off x="2680608" y="3267876"/>
            <a:ext cx="2577859" cy="1631216"/>
          </a:xfrm>
          <a:prstGeom prst="rect">
            <a:avLst/>
          </a:prstGeom>
          <a:noFill/>
        </p:spPr>
        <p:txBody>
          <a:bodyPr vert="horz" wrap="square" lIns="0" tIns="0" rIns="0" bIns="0" rtlCol="0" anchor="t">
            <a:spAutoFit/>
          </a:bodyPr>
          <a:lstStyle>
            <a:defPPr>
              <a:defRPr lang="en-US"/>
            </a:defPPr>
            <a:lvl1pPr>
              <a:buClr>
                <a:schemeClr val="tx2"/>
              </a:buClr>
              <a:buFont typeface="+mn-lt"/>
              <a:defRPr sz="1400">
                <a:latin typeface="Arial" panose="020B0604020202020204" pitchFamily="34" charset="0"/>
              </a:defRPr>
            </a:lvl1pPr>
            <a:lvl2pPr marL="209550" lvl="1" indent="-209550">
              <a:buClr>
                <a:schemeClr val="tx2"/>
              </a:buClr>
              <a:buSzPct val="125000"/>
              <a:buFont typeface="+mn-lt"/>
              <a:buChar char="▪"/>
              <a:defRPr sz="1400">
                <a:latin typeface="Arial" panose="020B0604020202020204" pitchFamily="34" charset="0"/>
              </a:defRPr>
            </a:lvl2pPr>
            <a:lvl3pPr marL="447675" lvl="2" indent="-238125">
              <a:buClr>
                <a:schemeClr val="tx2"/>
              </a:buClr>
              <a:buSzPct val="115000"/>
              <a:buFont typeface="+mn-lt"/>
              <a:buChar char="−"/>
              <a:defRPr sz="1400">
                <a:latin typeface="Arial" panose="020B0604020202020204" pitchFamily="34" charset="0"/>
              </a:defRPr>
            </a:lvl3pPr>
            <a:lvl4pPr marL="647700" lvl="3" indent="-200025">
              <a:buClr>
                <a:schemeClr val="tx2"/>
              </a:buClr>
              <a:buSzPct val="110000"/>
              <a:buFont typeface="+mn-lt"/>
              <a:buChar char="•"/>
              <a:defRPr sz="1400">
                <a:latin typeface="Arial" panose="020B0604020202020204" pitchFamily="34" charset="0"/>
              </a:defRPr>
            </a:lvl4pPr>
            <a:lvl5pPr marL="809625" lvl="4" indent="-180975">
              <a:buClr>
                <a:schemeClr val="tx2"/>
              </a:buClr>
              <a:buSzPct val="100000"/>
              <a:buFont typeface="+mn-lt"/>
              <a:buChar char="▫"/>
              <a:defRPr sz="1400">
                <a:latin typeface="Arial" panose="020B0604020202020204" pitchFamily="34" charset="0"/>
              </a:defRPr>
            </a:lvl5pPr>
          </a:lstStyle>
          <a:p>
            <a:pPr>
              <a:spcAft>
                <a:spcPts val="600"/>
              </a:spcAft>
            </a:pPr>
            <a:r>
              <a:rPr lang="en-US" sz="800" dirty="0"/>
              <a:t>EB5AN’s approach is to identify institutional-quality real estate development projects that satisfy its strict internal underwriting criteria for both immigration and financial risk. EB5AN managed Projects are all fully capitalized and projected to create significantly more jobs per investor than are required under the EB-5 program.</a:t>
            </a:r>
          </a:p>
          <a:p>
            <a:pPr>
              <a:spcAft>
                <a:spcPts val="600"/>
              </a:spcAft>
            </a:pPr>
            <a:r>
              <a:rPr lang="en-US" sz="800" dirty="0"/>
              <a:t>EB5AN collaborates with The Kolter Group (Kolter), one of the largest private developers in the U.S. Kolter has successfully developed more than $19 billion in real estate since 1997 and has never failed to repay a loan or to repay an EB-5 investment.</a:t>
            </a:r>
            <a:r>
              <a:rPr lang="en-US" sz="800" baseline="30000" dirty="0"/>
              <a:t>4</a:t>
            </a:r>
          </a:p>
          <a:p>
            <a:pPr>
              <a:spcAft>
                <a:spcPts val="600"/>
              </a:spcAft>
            </a:pPr>
            <a:r>
              <a:rPr lang="en-US" sz="800" dirty="0"/>
              <a:t>EB5AN is 100% independent from Kolter.</a:t>
            </a:r>
          </a:p>
        </p:txBody>
      </p:sp>
      <p:sp>
        <p:nvSpPr>
          <p:cNvPr id="211" name="Rectangle 210">
            <a:extLst>
              <a:ext uri="{FF2B5EF4-FFF2-40B4-BE49-F238E27FC236}">
                <a16:creationId xmlns:a16="http://schemas.microsoft.com/office/drawing/2014/main" id="{16EE01C1-6192-4201-B7BE-5B3FD20F6B78}"/>
              </a:ext>
            </a:extLst>
          </p:cNvPr>
          <p:cNvSpPr/>
          <p:nvPr/>
        </p:nvSpPr>
        <p:spPr>
          <a:xfrm>
            <a:off x="2677160" y="4936940"/>
            <a:ext cx="2578438" cy="216258"/>
          </a:xfrm>
          <a:prstGeom prst="rect">
            <a:avLst/>
          </a:prstGeom>
          <a:solidFill>
            <a:srgbClr val="0070C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nchorCtr="0"/>
          <a:lstStyle/>
          <a:p>
            <a:pPr defTabSz="706557"/>
            <a:r>
              <a:rPr lang="en-US" sz="800" b="1" dirty="0">
                <a:solidFill>
                  <a:schemeClr val="bg1"/>
                </a:solidFill>
              </a:rPr>
              <a:t>EXECUTIVE TEAM</a:t>
            </a:r>
          </a:p>
        </p:txBody>
      </p:sp>
      <p:sp>
        <p:nvSpPr>
          <p:cNvPr id="212" name="TextBox 211">
            <a:extLst>
              <a:ext uri="{FF2B5EF4-FFF2-40B4-BE49-F238E27FC236}">
                <a16:creationId xmlns:a16="http://schemas.microsoft.com/office/drawing/2014/main" id="{2B992646-03C4-43EB-80A4-5C38C653694A}"/>
              </a:ext>
            </a:extLst>
          </p:cNvPr>
          <p:cNvSpPr txBox="1"/>
          <p:nvPr/>
        </p:nvSpPr>
        <p:spPr>
          <a:xfrm>
            <a:off x="2699180" y="5243175"/>
            <a:ext cx="2559866" cy="1554272"/>
          </a:xfrm>
          <a:prstGeom prst="rect">
            <a:avLst/>
          </a:prstGeom>
          <a:noFill/>
        </p:spPr>
        <p:txBody>
          <a:bodyPr vert="horz" wrap="square" lIns="0" tIns="0" rIns="0" bIns="0" rtlCol="0" anchor="t">
            <a:spAutoFit/>
          </a:bodyPr>
          <a:lstStyle>
            <a:defPPr>
              <a:defRPr lang="en-US"/>
            </a:defPPr>
            <a:lvl1pPr>
              <a:buClr>
                <a:schemeClr val="tx2"/>
              </a:buClr>
              <a:buFont typeface="+mn-lt"/>
              <a:defRPr sz="1400">
                <a:latin typeface="Arial" panose="020B0604020202020204" pitchFamily="34" charset="0"/>
              </a:defRPr>
            </a:lvl1pPr>
            <a:lvl2pPr marL="209550" lvl="1" indent="-209550">
              <a:buClr>
                <a:schemeClr val="tx2"/>
              </a:buClr>
              <a:buSzPct val="125000"/>
              <a:buFont typeface="+mn-lt"/>
              <a:buChar char="▪"/>
              <a:defRPr sz="1400">
                <a:latin typeface="Arial" panose="020B0604020202020204" pitchFamily="34" charset="0"/>
              </a:defRPr>
            </a:lvl2pPr>
            <a:lvl3pPr marL="447675" lvl="2" indent="-238125">
              <a:buClr>
                <a:schemeClr val="tx2"/>
              </a:buClr>
              <a:buSzPct val="115000"/>
              <a:buFont typeface="+mn-lt"/>
              <a:buChar char="−"/>
              <a:defRPr sz="1400">
                <a:latin typeface="Arial" panose="020B0604020202020204" pitchFamily="34" charset="0"/>
              </a:defRPr>
            </a:lvl3pPr>
            <a:lvl4pPr marL="647700" lvl="3" indent="-200025">
              <a:buClr>
                <a:schemeClr val="tx2"/>
              </a:buClr>
              <a:buSzPct val="110000"/>
              <a:buFont typeface="+mn-lt"/>
              <a:buChar char="•"/>
              <a:defRPr sz="1400">
                <a:latin typeface="Arial" panose="020B0604020202020204" pitchFamily="34" charset="0"/>
              </a:defRPr>
            </a:lvl4pPr>
            <a:lvl5pPr marL="809625" lvl="4" indent="-180975">
              <a:buClr>
                <a:schemeClr val="tx2"/>
              </a:buClr>
              <a:buSzPct val="100000"/>
              <a:buFont typeface="+mn-lt"/>
              <a:buChar char="▫"/>
              <a:defRPr sz="1400">
                <a:latin typeface="Arial" panose="020B0604020202020204" pitchFamily="34" charset="0"/>
              </a:defRPr>
            </a:lvl5pPr>
          </a:lstStyle>
          <a:p>
            <a:pPr>
              <a:spcAft>
                <a:spcPts val="600"/>
              </a:spcAft>
            </a:pPr>
            <a:r>
              <a:rPr lang="en-US" sz="800" dirty="0"/>
              <a:t>Managing Partners: Samuel B. Silverman and              Michael B. Schoenfeld</a:t>
            </a:r>
          </a:p>
          <a:p>
            <a:pPr>
              <a:spcAft>
                <a:spcPts val="600"/>
              </a:spcAft>
            </a:pPr>
            <a:r>
              <a:rPr lang="en-US" sz="800" dirty="0"/>
              <a:t>The EB5AN executive team has extensive experience in business strategy, investment evaluation, and securities, tax, and immigration law. Before founding EB5AN, we advised Fortune 500 companies on growth and investment strategies and worked on some of the largest IPOs, securities offerings, and private equity buyouts. Graduates of Yale and UNC Chapel Hill, we previously worked at some of the most respected investment and professional services firms including the Boston Consulting Group (BCG), and AEA Investors.</a:t>
            </a:r>
          </a:p>
        </p:txBody>
      </p:sp>
      <p:sp>
        <p:nvSpPr>
          <p:cNvPr id="213" name="Rectangle 212">
            <a:extLst>
              <a:ext uri="{FF2B5EF4-FFF2-40B4-BE49-F238E27FC236}">
                <a16:creationId xmlns:a16="http://schemas.microsoft.com/office/drawing/2014/main" id="{7E4DB07F-1F74-4E47-A756-A3C336365FAC}"/>
              </a:ext>
            </a:extLst>
          </p:cNvPr>
          <p:cNvSpPr/>
          <p:nvPr/>
        </p:nvSpPr>
        <p:spPr>
          <a:xfrm>
            <a:off x="2680608" y="6912016"/>
            <a:ext cx="2578438" cy="216258"/>
          </a:xfrm>
          <a:prstGeom prst="rect">
            <a:avLst/>
          </a:prstGeom>
          <a:solidFill>
            <a:srgbClr val="0070C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nchorCtr="0"/>
          <a:lstStyle/>
          <a:p>
            <a:pPr defTabSz="706557"/>
            <a:r>
              <a:rPr lang="en-US" sz="800" b="1" dirty="0">
                <a:solidFill>
                  <a:schemeClr val="bg1"/>
                </a:solidFill>
              </a:rPr>
              <a:t>PROJECT INVESTMENT STRUCTURE</a:t>
            </a:r>
            <a:r>
              <a:rPr lang="en-US" sz="800" b="1" baseline="30000" dirty="0">
                <a:solidFill>
                  <a:schemeClr val="bg1"/>
                </a:solidFill>
              </a:rPr>
              <a:t>1</a:t>
            </a:r>
          </a:p>
        </p:txBody>
      </p:sp>
      <p:sp>
        <p:nvSpPr>
          <p:cNvPr id="214" name="TextBox 213">
            <a:extLst>
              <a:ext uri="{FF2B5EF4-FFF2-40B4-BE49-F238E27FC236}">
                <a16:creationId xmlns:a16="http://schemas.microsoft.com/office/drawing/2014/main" id="{A74125B3-135C-4ECF-B575-D9C7A630BF6A}"/>
              </a:ext>
            </a:extLst>
          </p:cNvPr>
          <p:cNvSpPr txBox="1"/>
          <p:nvPr/>
        </p:nvSpPr>
        <p:spPr>
          <a:xfrm>
            <a:off x="2674620" y="7193240"/>
            <a:ext cx="2603364" cy="789960"/>
          </a:xfrm>
          <a:prstGeom prst="rect">
            <a:avLst/>
          </a:prstGeom>
          <a:noFill/>
        </p:spPr>
        <p:txBody>
          <a:bodyPr vert="horz" wrap="square" lIns="0" tIns="0" rIns="0" bIns="0" rtlCol="0" anchor="t">
            <a:spAutoFit/>
          </a:bodyPr>
          <a:lstStyle>
            <a:defPPr>
              <a:defRPr lang="en-US"/>
            </a:defPPr>
            <a:lvl1pPr>
              <a:buClr>
                <a:schemeClr val="tx2"/>
              </a:buClr>
              <a:buFont typeface="+mn-lt"/>
              <a:defRPr sz="1400">
                <a:latin typeface="Arial" panose="020B0604020202020204" pitchFamily="34" charset="0"/>
              </a:defRPr>
            </a:lvl1pPr>
            <a:lvl2pPr marL="209550" lvl="1" indent="-209550">
              <a:buClr>
                <a:schemeClr val="tx2"/>
              </a:buClr>
              <a:buSzPct val="125000"/>
              <a:buFont typeface="+mn-lt"/>
              <a:buChar char="▪"/>
              <a:defRPr sz="1400">
                <a:latin typeface="Arial" panose="020B0604020202020204" pitchFamily="34" charset="0"/>
              </a:defRPr>
            </a:lvl2pPr>
            <a:lvl3pPr marL="447675" lvl="2" indent="-238125">
              <a:buClr>
                <a:schemeClr val="tx2"/>
              </a:buClr>
              <a:buSzPct val="115000"/>
              <a:buFont typeface="+mn-lt"/>
              <a:buChar char="−"/>
              <a:defRPr sz="1400">
                <a:latin typeface="Arial" panose="020B0604020202020204" pitchFamily="34" charset="0"/>
              </a:defRPr>
            </a:lvl3pPr>
            <a:lvl4pPr marL="647700" lvl="3" indent="-200025">
              <a:buClr>
                <a:schemeClr val="tx2"/>
              </a:buClr>
              <a:buSzPct val="110000"/>
              <a:buFont typeface="+mn-lt"/>
              <a:buChar char="•"/>
              <a:defRPr sz="1400">
                <a:latin typeface="Arial" panose="020B0604020202020204" pitchFamily="34" charset="0"/>
              </a:defRPr>
            </a:lvl4pPr>
            <a:lvl5pPr marL="809625" lvl="4" indent="-180975">
              <a:buClr>
                <a:schemeClr val="tx2"/>
              </a:buClr>
              <a:buSzPct val="100000"/>
              <a:buFont typeface="+mn-lt"/>
              <a:buChar char="▫"/>
              <a:defRPr sz="1400">
                <a:latin typeface="Arial" panose="020B0604020202020204" pitchFamily="34" charset="0"/>
              </a:defRPr>
            </a:lvl5pPr>
          </a:lstStyle>
          <a:p>
            <a:pPr marL="114300" indent="-114300">
              <a:spcBef>
                <a:spcPts val="192"/>
              </a:spcBef>
              <a:buClrTx/>
              <a:buSzPts val="800"/>
              <a:buFont typeface="Arial" panose="020B0604020202020204" pitchFamily="34" charset="0"/>
              <a:buChar char="•"/>
            </a:pPr>
            <a:r>
              <a:rPr lang="en-US" sz="800" dirty="0"/>
              <a:t>Limited partnership structure with a subscription price of $800,000 plus project administrative fee.</a:t>
            </a:r>
          </a:p>
          <a:p>
            <a:pPr marL="114300" indent="-114300">
              <a:spcBef>
                <a:spcPts val="192"/>
              </a:spcBef>
              <a:buClrTx/>
              <a:buSzPts val="800"/>
              <a:buFont typeface="Arial" panose="020B0604020202020204" pitchFamily="34" charset="0"/>
              <a:buChar char="•"/>
            </a:pPr>
            <a:r>
              <a:rPr lang="en-US" sz="800" dirty="0"/>
              <a:t>Repayment for loan or preferred equity-style RC investments takes place through a sale, refinancing, or cash flow from operations</a:t>
            </a:r>
            <a:endParaRPr lang="en-US" sz="1800" dirty="0"/>
          </a:p>
          <a:p>
            <a:pPr marL="114300" indent="-114300">
              <a:spcBef>
                <a:spcPts val="192"/>
              </a:spcBef>
              <a:buClrTx/>
              <a:buSzPts val="800"/>
              <a:buFont typeface="Arial" panose="020B0604020202020204" pitchFamily="34" charset="0"/>
              <a:buChar char="•"/>
            </a:pPr>
            <a:r>
              <a:rPr lang="en-US" sz="800" dirty="0"/>
              <a:t>Fixed loan term for RC loan-style projects</a:t>
            </a:r>
          </a:p>
        </p:txBody>
      </p:sp>
      <p:graphicFrame>
        <p:nvGraphicFramePr>
          <p:cNvPr id="215" name="Table 14">
            <a:extLst>
              <a:ext uri="{FF2B5EF4-FFF2-40B4-BE49-F238E27FC236}">
                <a16:creationId xmlns:a16="http://schemas.microsoft.com/office/drawing/2014/main" id="{8017EE70-1E8A-4A5D-BD52-385D602A9759}"/>
              </a:ext>
            </a:extLst>
          </p:cNvPr>
          <p:cNvGraphicFramePr>
            <a:graphicFrameLocks noGrp="1"/>
          </p:cNvGraphicFramePr>
          <p:nvPr>
            <p:extLst>
              <p:ext uri="{D42A27DB-BD31-4B8C-83A1-F6EECF244321}">
                <p14:modId xmlns:p14="http://schemas.microsoft.com/office/powerpoint/2010/main" val="358182205"/>
              </p:ext>
            </p:extLst>
          </p:nvPr>
        </p:nvGraphicFramePr>
        <p:xfrm>
          <a:off x="95888" y="4174743"/>
          <a:ext cx="2448836" cy="743712"/>
        </p:xfrm>
        <a:graphic>
          <a:graphicData uri="http://schemas.openxmlformats.org/drawingml/2006/table">
            <a:tbl>
              <a:tblPr firstRow="1" bandRow="1">
                <a:tableStyleId>{5C22544A-7EE6-4342-B048-85BDC9FD1C3A}</a:tableStyleId>
              </a:tblPr>
              <a:tblGrid>
                <a:gridCol w="1955913">
                  <a:extLst>
                    <a:ext uri="{9D8B030D-6E8A-4147-A177-3AD203B41FA5}">
                      <a16:colId xmlns:a16="http://schemas.microsoft.com/office/drawing/2014/main" val="4003071032"/>
                    </a:ext>
                  </a:extLst>
                </a:gridCol>
                <a:gridCol w="492923">
                  <a:extLst>
                    <a:ext uri="{9D8B030D-6E8A-4147-A177-3AD203B41FA5}">
                      <a16:colId xmlns:a16="http://schemas.microsoft.com/office/drawing/2014/main" val="522944681"/>
                    </a:ext>
                  </a:extLst>
                </a:gridCol>
              </a:tblGrid>
              <a:tr h="0">
                <a:tc>
                  <a:txBody>
                    <a:bodyPr/>
                    <a:lstStyle/>
                    <a:p>
                      <a:r>
                        <a:rPr lang="en-US" sz="800" b="0" dirty="0">
                          <a:solidFill>
                            <a:schemeClr val="tx1"/>
                          </a:solidFill>
                        </a:rPr>
                        <a:t>I-924 and I-956 Initial Designation       Approval Rate</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b="0" dirty="0">
                          <a:solidFill>
                            <a:schemeClr val="tx1"/>
                          </a:solidFill>
                        </a:rPr>
                        <a:t>100%</a:t>
                      </a:r>
                    </a:p>
                  </a:txBody>
                  <a:tcPr marL="45720" marR="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444673907"/>
                  </a:ext>
                </a:extLst>
              </a:tr>
              <a:tr h="0">
                <a:tc>
                  <a:txBody>
                    <a:bodyPr/>
                    <a:lstStyle/>
                    <a:p>
                      <a:r>
                        <a:rPr lang="en-US" sz="800" dirty="0">
                          <a:solidFill>
                            <a:schemeClr val="tx1"/>
                          </a:solidFill>
                        </a:rPr>
                        <a:t>I-924A and I-956G Annual Compliance / Current Standing </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en-US" sz="800" dirty="0">
                          <a:solidFill>
                            <a:schemeClr val="tx1"/>
                          </a:solidFill>
                        </a:rPr>
                        <a:t>100%</a:t>
                      </a:r>
                    </a:p>
                  </a:txBody>
                  <a:tcPr marL="45720" marR="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37724087"/>
                  </a:ext>
                </a:extLst>
              </a:tr>
            </a:tbl>
          </a:graphicData>
        </a:graphic>
      </p:graphicFrame>
      <p:sp>
        <p:nvSpPr>
          <p:cNvPr id="216" name="Rectangle 215">
            <a:extLst>
              <a:ext uri="{FF2B5EF4-FFF2-40B4-BE49-F238E27FC236}">
                <a16:creationId xmlns:a16="http://schemas.microsoft.com/office/drawing/2014/main" id="{CD58B0EA-5C83-4212-AAB1-7F5260977FDD}"/>
              </a:ext>
            </a:extLst>
          </p:cNvPr>
          <p:cNvSpPr/>
          <p:nvPr/>
        </p:nvSpPr>
        <p:spPr>
          <a:xfrm>
            <a:off x="95888" y="3982078"/>
            <a:ext cx="2448836" cy="216258"/>
          </a:xfrm>
          <a:prstGeom prst="rect">
            <a:avLst/>
          </a:prstGeom>
          <a:solidFill>
            <a:srgbClr val="0070C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nchorCtr="0"/>
          <a:lstStyle/>
          <a:p>
            <a:pPr defTabSz="706557"/>
            <a:r>
              <a:rPr lang="en-US" sz="800" b="1" dirty="0">
                <a:solidFill>
                  <a:schemeClr val="bg1"/>
                </a:solidFill>
              </a:rPr>
              <a:t>REGIONAL CENTER TRACK RECORD</a:t>
            </a:r>
            <a:r>
              <a:rPr lang="en-US" sz="800" b="1" baseline="30000" dirty="0">
                <a:solidFill>
                  <a:schemeClr val="bg1"/>
                </a:solidFill>
              </a:rPr>
              <a:t>1</a:t>
            </a:r>
          </a:p>
        </p:txBody>
      </p:sp>
      <p:sp>
        <p:nvSpPr>
          <p:cNvPr id="217" name="Rectangle 216">
            <a:extLst>
              <a:ext uri="{FF2B5EF4-FFF2-40B4-BE49-F238E27FC236}">
                <a16:creationId xmlns:a16="http://schemas.microsoft.com/office/drawing/2014/main" id="{C388FE12-A213-4E8D-9115-14989D0B04BE}"/>
              </a:ext>
            </a:extLst>
          </p:cNvPr>
          <p:cNvSpPr/>
          <p:nvPr/>
        </p:nvSpPr>
        <p:spPr>
          <a:xfrm>
            <a:off x="95888" y="4863679"/>
            <a:ext cx="2448836" cy="216258"/>
          </a:xfrm>
          <a:prstGeom prst="rect">
            <a:avLst/>
          </a:prstGeom>
          <a:solidFill>
            <a:srgbClr val="0070C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nchorCtr="0"/>
          <a:lstStyle/>
          <a:p>
            <a:pPr defTabSz="706557"/>
            <a:r>
              <a:rPr lang="en-US" sz="800" b="1" dirty="0">
                <a:solidFill>
                  <a:schemeClr val="bg1"/>
                </a:solidFill>
              </a:rPr>
              <a:t>PROJECT TRACK RECORD</a:t>
            </a:r>
            <a:r>
              <a:rPr lang="en-US" sz="800" b="1" baseline="30000" dirty="0">
                <a:solidFill>
                  <a:schemeClr val="bg1"/>
                </a:solidFill>
              </a:rPr>
              <a:t>1</a:t>
            </a:r>
          </a:p>
        </p:txBody>
      </p:sp>
      <p:graphicFrame>
        <p:nvGraphicFramePr>
          <p:cNvPr id="218" name="Table 14">
            <a:extLst>
              <a:ext uri="{FF2B5EF4-FFF2-40B4-BE49-F238E27FC236}">
                <a16:creationId xmlns:a16="http://schemas.microsoft.com/office/drawing/2014/main" id="{5CF1B5AD-B649-4E5F-B05F-E5D43C53AD95}"/>
              </a:ext>
            </a:extLst>
          </p:cNvPr>
          <p:cNvGraphicFramePr>
            <a:graphicFrameLocks noGrp="1"/>
          </p:cNvGraphicFramePr>
          <p:nvPr>
            <p:extLst>
              <p:ext uri="{D42A27DB-BD31-4B8C-83A1-F6EECF244321}">
                <p14:modId xmlns:p14="http://schemas.microsoft.com/office/powerpoint/2010/main" val="3334570256"/>
              </p:ext>
            </p:extLst>
          </p:nvPr>
        </p:nvGraphicFramePr>
        <p:xfrm>
          <a:off x="91621" y="5079937"/>
          <a:ext cx="2448836" cy="499872"/>
        </p:xfrm>
        <a:graphic>
          <a:graphicData uri="http://schemas.openxmlformats.org/drawingml/2006/table">
            <a:tbl>
              <a:tblPr firstRow="1" bandRow="1">
                <a:tableStyleId>{5C22544A-7EE6-4342-B048-85BDC9FD1C3A}</a:tableStyleId>
              </a:tblPr>
              <a:tblGrid>
                <a:gridCol w="1955913">
                  <a:extLst>
                    <a:ext uri="{9D8B030D-6E8A-4147-A177-3AD203B41FA5}">
                      <a16:colId xmlns:a16="http://schemas.microsoft.com/office/drawing/2014/main" val="4003071032"/>
                    </a:ext>
                  </a:extLst>
                </a:gridCol>
                <a:gridCol w="492923">
                  <a:extLst>
                    <a:ext uri="{9D8B030D-6E8A-4147-A177-3AD203B41FA5}">
                      <a16:colId xmlns:a16="http://schemas.microsoft.com/office/drawing/2014/main" val="522944681"/>
                    </a:ext>
                  </a:extLst>
                </a:gridCol>
              </a:tblGrid>
              <a:tr h="0">
                <a:tc>
                  <a:txBody>
                    <a:bodyPr/>
                    <a:lstStyle/>
                    <a:p>
                      <a:r>
                        <a:rPr lang="en-US" sz="800" b="0" dirty="0">
                          <a:solidFill>
                            <a:schemeClr val="tx1"/>
                          </a:solidFill>
                        </a:rPr>
                        <a:t>I-924 and I-956F Approval Rate</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r"/>
                      <a:r>
                        <a:rPr lang="en-US" sz="800" b="0" dirty="0">
                          <a:solidFill>
                            <a:schemeClr val="tx1"/>
                          </a:solidFill>
                        </a:rPr>
                        <a:t>100%</a:t>
                      </a:r>
                    </a:p>
                  </a:txBody>
                  <a:tcPr marL="45720" marR="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2444673907"/>
                  </a:ext>
                </a:extLst>
              </a:tr>
              <a:tr h="0">
                <a:tc>
                  <a:txBody>
                    <a:bodyPr/>
                    <a:lstStyle/>
                    <a:p>
                      <a:r>
                        <a:rPr lang="en-US" sz="800" dirty="0">
                          <a:solidFill>
                            <a:schemeClr val="tx1"/>
                          </a:solidFill>
                        </a:rPr>
                        <a:t>Project Completion/Development</a:t>
                      </a:r>
                      <a:r>
                        <a:rPr lang="en-US" sz="800" baseline="30000" dirty="0">
                          <a:solidFill>
                            <a:schemeClr val="tx1"/>
                          </a:solidFill>
                        </a:rPr>
                        <a:t>1</a:t>
                      </a:r>
                    </a:p>
                  </a:txBody>
                  <a:tcPr marL="45720" marR="4572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en-US" sz="800" dirty="0">
                          <a:solidFill>
                            <a:schemeClr val="tx1"/>
                          </a:solidFill>
                        </a:rPr>
                        <a:t>100%</a:t>
                      </a:r>
                    </a:p>
                  </a:txBody>
                  <a:tcPr marL="45720" marR="0" marT="64008"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37724087"/>
                  </a:ext>
                </a:extLst>
              </a:tr>
            </a:tbl>
          </a:graphicData>
        </a:graphic>
      </p:graphicFrame>
      <p:sp>
        <p:nvSpPr>
          <p:cNvPr id="159" name="Rectangle 158">
            <a:extLst>
              <a:ext uri="{FF2B5EF4-FFF2-40B4-BE49-F238E27FC236}">
                <a16:creationId xmlns:a16="http://schemas.microsoft.com/office/drawing/2014/main" id="{52298C1C-BE5F-46A6-ACA4-2F3721FDE93E}"/>
              </a:ext>
            </a:extLst>
          </p:cNvPr>
          <p:cNvSpPr/>
          <p:nvPr/>
        </p:nvSpPr>
        <p:spPr>
          <a:xfrm>
            <a:off x="2616200" y="227450"/>
            <a:ext cx="5022644" cy="1100301"/>
          </a:xfrm>
          <a:prstGeom prst="rect">
            <a:avLst/>
          </a:prstGeom>
        </p:spPr>
        <p:txBody>
          <a:bodyPr wrap="square" lIns="0" tIns="0" rIns="0" bIns="0" anchor="ctr">
            <a:spAutoFit/>
          </a:bodyPr>
          <a:lstStyle/>
          <a:p>
            <a:pPr algn="just"/>
            <a:r>
              <a:rPr lang="en-US" sz="1050" b="1" dirty="0"/>
              <a:t>The EB-5 Immigrant Investor program allows qualified foreign nationals to obtain permanent U.S. residency (green cards) through an investment in a U.S. business venture or real estate development (Project). </a:t>
            </a:r>
          </a:p>
          <a:p>
            <a:pPr marL="171450" indent="-171450">
              <a:buFont typeface="Arial" panose="020B0604020202020204" pitchFamily="34" charset="0"/>
              <a:buChar char="•"/>
            </a:pPr>
            <a:endParaRPr lang="en-US" sz="800" dirty="0"/>
          </a:p>
          <a:p>
            <a:pPr marL="171450" indent="-171450">
              <a:buFont typeface="Arial" panose="020B0604020202020204" pitchFamily="34" charset="0"/>
              <a:buChar char="•"/>
            </a:pPr>
            <a:r>
              <a:rPr lang="en-US" sz="800" dirty="0"/>
              <a:t>By making an eligible EB-5 investment that creates at least 10 new U.S. jobs per investor, the investor and his/her spouse and children under 21 are eligible to receive permanent green cards and move to the U.S. </a:t>
            </a:r>
          </a:p>
          <a:p>
            <a:pPr marL="171450" indent="-171450">
              <a:buFont typeface="Arial" panose="020B0604020202020204" pitchFamily="34" charset="0"/>
              <a:buChar char="•"/>
            </a:pPr>
            <a:r>
              <a:rPr lang="en-US" sz="800" dirty="0"/>
              <a:t>EB5AN is a government authorized EB-5 regional center (RC) operator, EB-5 consulting firm, and global investment fund manager</a:t>
            </a:r>
            <a:r>
              <a:rPr lang="en-GB" sz="800" dirty="0"/>
              <a:t>. </a:t>
            </a:r>
            <a:endParaRPr lang="en-US" sz="800" dirty="0"/>
          </a:p>
        </p:txBody>
      </p:sp>
      <p:sp>
        <p:nvSpPr>
          <p:cNvPr id="61" name="Rectangle 60">
            <a:extLst>
              <a:ext uri="{FF2B5EF4-FFF2-40B4-BE49-F238E27FC236}">
                <a16:creationId xmlns:a16="http://schemas.microsoft.com/office/drawing/2014/main" id="{944C8E54-4593-4367-AE9E-F6F5D6E67008}"/>
              </a:ext>
            </a:extLst>
          </p:cNvPr>
          <p:cNvSpPr/>
          <p:nvPr/>
        </p:nvSpPr>
        <p:spPr>
          <a:xfrm>
            <a:off x="5339080" y="1475825"/>
            <a:ext cx="2322762" cy="210295"/>
          </a:xfrm>
          <a:prstGeom prst="rect">
            <a:avLst/>
          </a:prstGeom>
          <a:solidFill>
            <a:srgbClr val="2D3987"/>
          </a:solidFill>
        </p:spPr>
        <p:txBody>
          <a:bodyPr wrap="square" lIns="45720" tIns="17488" rIns="45720" bIns="17488" anchor="ctr" anchorCtr="0">
            <a:noAutofit/>
          </a:bodyPr>
          <a:lstStyle/>
          <a:p>
            <a:r>
              <a:rPr lang="en-US" sz="800" b="1" dirty="0">
                <a:solidFill>
                  <a:srgbClr val="FFFFFF"/>
                </a:solidFill>
              </a:rPr>
              <a:t>SELECT COMPLETED PAST RC PROJECTS</a:t>
            </a:r>
          </a:p>
        </p:txBody>
      </p:sp>
      <p:sp>
        <p:nvSpPr>
          <p:cNvPr id="62" name="Rectangle 61">
            <a:extLst>
              <a:ext uri="{FF2B5EF4-FFF2-40B4-BE49-F238E27FC236}">
                <a16:creationId xmlns:a16="http://schemas.microsoft.com/office/drawing/2014/main" id="{85DC46C9-A0A4-4CE9-A1FC-2E21B66FBB9C}"/>
              </a:ext>
            </a:extLst>
          </p:cNvPr>
          <p:cNvSpPr/>
          <p:nvPr/>
        </p:nvSpPr>
        <p:spPr>
          <a:xfrm>
            <a:off x="5412877" y="1814190"/>
            <a:ext cx="642219" cy="889554"/>
          </a:xfrm>
          <a:prstGeom prst="rect">
            <a:avLst/>
          </a:prstGeom>
          <a:solidFill>
            <a:srgbClr val="2D3987"/>
          </a:solidFill>
        </p:spPr>
        <p:txBody>
          <a:bodyPr wrap="square" lIns="0" tIns="0" rIns="0" bIns="0" anchor="ctr" anchorCtr="0">
            <a:noAutofit/>
          </a:bodyPr>
          <a:lstStyle/>
          <a:p>
            <a:pPr algn="ctr"/>
            <a:r>
              <a:rPr lang="en-US" sz="800" b="1" dirty="0">
                <a:solidFill>
                  <a:srgbClr val="FFFFFF"/>
                </a:solidFill>
              </a:rPr>
              <a:t>Water Club North Palm Beach</a:t>
            </a:r>
            <a:endParaRPr lang="en-US" sz="800" b="1" dirty="0"/>
          </a:p>
        </p:txBody>
      </p:sp>
      <p:pic>
        <p:nvPicPr>
          <p:cNvPr id="64" name="Picture 63">
            <a:extLst>
              <a:ext uri="{FF2B5EF4-FFF2-40B4-BE49-F238E27FC236}">
                <a16:creationId xmlns:a16="http://schemas.microsoft.com/office/drawing/2014/main" id="{F0DF4350-67EC-468D-8EEA-26DC4B719911}"/>
              </a:ext>
            </a:extLst>
          </p:cNvPr>
          <p:cNvPicPr>
            <a:picLocks/>
          </p:cNvPicPr>
          <p:nvPr/>
        </p:nvPicPr>
        <p:blipFill>
          <a:blip r:embed="rId3" cstate="print"/>
          <a:stretch>
            <a:fillRect/>
          </a:stretch>
        </p:blipFill>
        <p:spPr>
          <a:xfrm>
            <a:off x="6055094" y="1806605"/>
            <a:ext cx="1583750" cy="889554"/>
          </a:xfrm>
          <a:prstGeom prst="rect">
            <a:avLst/>
          </a:prstGeom>
        </p:spPr>
      </p:pic>
      <p:sp>
        <p:nvSpPr>
          <p:cNvPr id="66" name="Rectangle 65">
            <a:extLst>
              <a:ext uri="{FF2B5EF4-FFF2-40B4-BE49-F238E27FC236}">
                <a16:creationId xmlns:a16="http://schemas.microsoft.com/office/drawing/2014/main" id="{02794793-68C6-44D0-93F6-86169D651BAC}"/>
              </a:ext>
            </a:extLst>
          </p:cNvPr>
          <p:cNvSpPr/>
          <p:nvPr/>
        </p:nvSpPr>
        <p:spPr>
          <a:xfrm>
            <a:off x="5412877" y="5552574"/>
            <a:ext cx="642219" cy="889554"/>
          </a:xfrm>
          <a:prstGeom prst="rect">
            <a:avLst/>
          </a:prstGeom>
          <a:solidFill>
            <a:srgbClr val="2D3987"/>
          </a:solidFill>
        </p:spPr>
        <p:txBody>
          <a:bodyPr wrap="square" lIns="0" tIns="0" rIns="0" bIns="0" anchor="ctr" anchorCtr="0">
            <a:noAutofit/>
          </a:bodyPr>
          <a:lstStyle/>
          <a:p>
            <a:pPr algn="ctr"/>
            <a:r>
              <a:rPr lang="en-US" sz="800" b="1">
                <a:solidFill>
                  <a:srgbClr val="FFFFFF"/>
                </a:solidFill>
              </a:rPr>
              <a:t>VUE Sarasota</a:t>
            </a:r>
          </a:p>
        </p:txBody>
      </p:sp>
      <p:sp>
        <p:nvSpPr>
          <p:cNvPr id="70" name="Rectangle 69">
            <a:extLst>
              <a:ext uri="{FF2B5EF4-FFF2-40B4-BE49-F238E27FC236}">
                <a16:creationId xmlns:a16="http://schemas.microsoft.com/office/drawing/2014/main" id="{DF0B56A1-E748-4B82-A9AA-B49DEF188857}"/>
              </a:ext>
            </a:extLst>
          </p:cNvPr>
          <p:cNvSpPr/>
          <p:nvPr/>
        </p:nvSpPr>
        <p:spPr>
          <a:xfrm>
            <a:off x="5412877" y="4617978"/>
            <a:ext cx="642219" cy="889554"/>
          </a:xfrm>
          <a:prstGeom prst="rect">
            <a:avLst/>
          </a:prstGeom>
          <a:solidFill>
            <a:srgbClr val="2D3987"/>
          </a:solidFill>
        </p:spPr>
        <p:txBody>
          <a:bodyPr wrap="square" lIns="0" tIns="0" rIns="0" bIns="0" anchor="ctr" anchorCtr="0">
            <a:noAutofit/>
          </a:bodyPr>
          <a:lstStyle/>
          <a:p>
            <a:pPr algn="ctr"/>
            <a:r>
              <a:rPr lang="en-US" sz="800" b="1" dirty="0">
                <a:solidFill>
                  <a:srgbClr val="FFFFFF"/>
                </a:solidFill>
              </a:rPr>
              <a:t>Westin Sarasota</a:t>
            </a:r>
          </a:p>
        </p:txBody>
      </p:sp>
      <p:sp>
        <p:nvSpPr>
          <p:cNvPr id="74" name="Rectangle 73">
            <a:extLst>
              <a:ext uri="{FF2B5EF4-FFF2-40B4-BE49-F238E27FC236}">
                <a16:creationId xmlns:a16="http://schemas.microsoft.com/office/drawing/2014/main" id="{C0C0334B-8DC6-48D6-B924-0E4635037723}"/>
              </a:ext>
            </a:extLst>
          </p:cNvPr>
          <p:cNvSpPr/>
          <p:nvPr/>
        </p:nvSpPr>
        <p:spPr>
          <a:xfrm>
            <a:off x="5412877" y="6487170"/>
            <a:ext cx="642219" cy="889554"/>
          </a:xfrm>
          <a:prstGeom prst="rect">
            <a:avLst/>
          </a:prstGeom>
          <a:solidFill>
            <a:srgbClr val="2D3987"/>
          </a:solidFill>
        </p:spPr>
        <p:txBody>
          <a:bodyPr wrap="square" lIns="0" tIns="0" rIns="0" bIns="0" anchor="ctr" anchorCtr="0">
            <a:noAutofit/>
          </a:bodyPr>
          <a:lstStyle/>
          <a:p>
            <a:pPr algn="ctr"/>
            <a:r>
              <a:rPr lang="en-US" sz="800" b="1">
                <a:solidFill>
                  <a:srgbClr val="FFFFFF"/>
                </a:solidFill>
              </a:rPr>
              <a:t>Hyatt Fort Lauderdale</a:t>
            </a:r>
            <a:endParaRPr lang="en-US" sz="800" b="1" dirty="0">
              <a:solidFill>
                <a:srgbClr val="FFFFFF"/>
              </a:solidFill>
            </a:endParaRPr>
          </a:p>
        </p:txBody>
      </p:sp>
      <p:sp>
        <p:nvSpPr>
          <p:cNvPr id="78" name="Rectangle 77">
            <a:extLst>
              <a:ext uri="{FF2B5EF4-FFF2-40B4-BE49-F238E27FC236}">
                <a16:creationId xmlns:a16="http://schemas.microsoft.com/office/drawing/2014/main" id="{287210AA-5737-4B4B-875E-89E8023B964F}"/>
              </a:ext>
            </a:extLst>
          </p:cNvPr>
          <p:cNvSpPr/>
          <p:nvPr/>
        </p:nvSpPr>
        <p:spPr>
          <a:xfrm>
            <a:off x="5412877" y="2748786"/>
            <a:ext cx="642219" cy="889554"/>
          </a:xfrm>
          <a:prstGeom prst="rect">
            <a:avLst/>
          </a:prstGeom>
          <a:solidFill>
            <a:srgbClr val="2D3987"/>
          </a:solidFill>
        </p:spPr>
        <p:txBody>
          <a:bodyPr wrap="square" lIns="0" tIns="0" rIns="0" bIns="0" anchor="ctr" anchorCtr="0">
            <a:noAutofit/>
          </a:bodyPr>
          <a:lstStyle/>
          <a:p>
            <a:pPr algn="ctr"/>
            <a:r>
              <a:rPr lang="en-US" sz="800" b="1" dirty="0">
                <a:solidFill>
                  <a:srgbClr val="FFFFFF"/>
                </a:solidFill>
              </a:rPr>
              <a:t>Hyatt Boca Raton</a:t>
            </a:r>
          </a:p>
        </p:txBody>
      </p:sp>
      <p:sp>
        <p:nvSpPr>
          <p:cNvPr id="82" name="Rectangle 81">
            <a:extLst>
              <a:ext uri="{FF2B5EF4-FFF2-40B4-BE49-F238E27FC236}">
                <a16:creationId xmlns:a16="http://schemas.microsoft.com/office/drawing/2014/main" id="{B8970427-48EA-4576-A356-B6247A516636}"/>
              </a:ext>
            </a:extLst>
          </p:cNvPr>
          <p:cNvSpPr/>
          <p:nvPr/>
        </p:nvSpPr>
        <p:spPr>
          <a:xfrm>
            <a:off x="5412877" y="3683382"/>
            <a:ext cx="642219" cy="889554"/>
          </a:xfrm>
          <a:prstGeom prst="rect">
            <a:avLst/>
          </a:prstGeom>
          <a:solidFill>
            <a:srgbClr val="2D3987"/>
          </a:solidFill>
        </p:spPr>
        <p:txBody>
          <a:bodyPr wrap="square" lIns="0" tIns="0" rIns="0" bIns="0" anchor="ctr" anchorCtr="0">
            <a:noAutofit/>
          </a:bodyPr>
          <a:lstStyle/>
          <a:p>
            <a:pPr algn="ctr"/>
            <a:r>
              <a:rPr lang="en-US" sz="800" b="1">
                <a:solidFill>
                  <a:srgbClr val="FFFFFF"/>
                </a:solidFill>
              </a:rPr>
              <a:t>The Mark Sarasota</a:t>
            </a:r>
            <a:endParaRPr lang="en-US" sz="800" b="1" dirty="0">
              <a:solidFill>
                <a:srgbClr val="FFFFFF"/>
              </a:solidFill>
            </a:endParaRPr>
          </a:p>
        </p:txBody>
      </p:sp>
      <p:sp>
        <p:nvSpPr>
          <p:cNvPr id="85" name="Rectangle 84">
            <a:extLst>
              <a:ext uri="{FF2B5EF4-FFF2-40B4-BE49-F238E27FC236}">
                <a16:creationId xmlns:a16="http://schemas.microsoft.com/office/drawing/2014/main" id="{AFE4D344-9B29-4D54-B6F0-14D8E98DC65A}"/>
              </a:ext>
            </a:extLst>
          </p:cNvPr>
          <p:cNvSpPr/>
          <p:nvPr/>
        </p:nvSpPr>
        <p:spPr>
          <a:xfrm>
            <a:off x="5412877" y="8356364"/>
            <a:ext cx="642219" cy="889554"/>
          </a:xfrm>
          <a:prstGeom prst="rect">
            <a:avLst/>
          </a:prstGeom>
          <a:solidFill>
            <a:srgbClr val="2D3987"/>
          </a:solidFill>
        </p:spPr>
        <p:txBody>
          <a:bodyPr wrap="square" lIns="0" tIns="0" rIns="0" bIns="0" anchor="ctr" anchorCtr="0">
            <a:noAutofit/>
          </a:bodyPr>
          <a:lstStyle/>
          <a:p>
            <a:pPr algn="ctr"/>
            <a:r>
              <a:rPr lang="en-US" sz="800" b="1" dirty="0">
                <a:solidFill>
                  <a:srgbClr val="FFFFFF"/>
                </a:solidFill>
              </a:rPr>
              <a:t>ONE St. Petersburg</a:t>
            </a:r>
          </a:p>
        </p:txBody>
      </p:sp>
      <p:sp>
        <p:nvSpPr>
          <p:cNvPr id="89" name="Rectangle 88">
            <a:extLst>
              <a:ext uri="{FF2B5EF4-FFF2-40B4-BE49-F238E27FC236}">
                <a16:creationId xmlns:a16="http://schemas.microsoft.com/office/drawing/2014/main" id="{830D8FAC-B47D-47EA-BABC-FCC7CE65D3F5}"/>
              </a:ext>
            </a:extLst>
          </p:cNvPr>
          <p:cNvSpPr/>
          <p:nvPr/>
        </p:nvSpPr>
        <p:spPr>
          <a:xfrm>
            <a:off x="5412877" y="7421766"/>
            <a:ext cx="642219" cy="889554"/>
          </a:xfrm>
          <a:prstGeom prst="rect">
            <a:avLst/>
          </a:prstGeom>
          <a:solidFill>
            <a:srgbClr val="2D3987"/>
          </a:solidFill>
        </p:spPr>
        <p:txBody>
          <a:bodyPr wrap="square" lIns="0" tIns="0" rIns="0" bIns="0" anchor="ctr" anchorCtr="0">
            <a:noAutofit/>
          </a:bodyPr>
          <a:lstStyle/>
          <a:p>
            <a:pPr algn="ctr"/>
            <a:r>
              <a:rPr lang="en-US" sz="800" b="1">
                <a:solidFill>
                  <a:srgbClr val="FFFFFF"/>
                </a:solidFill>
              </a:rPr>
              <a:t>Artistry Sarasota</a:t>
            </a:r>
            <a:endParaRPr lang="en-US" sz="800" b="1" dirty="0">
              <a:solidFill>
                <a:srgbClr val="FFFFFF"/>
              </a:solidFill>
            </a:endParaRPr>
          </a:p>
        </p:txBody>
      </p:sp>
      <p:sp>
        <p:nvSpPr>
          <p:cNvPr id="60" name="TextBox 59">
            <a:extLst>
              <a:ext uri="{FF2B5EF4-FFF2-40B4-BE49-F238E27FC236}">
                <a16:creationId xmlns:a16="http://schemas.microsoft.com/office/drawing/2014/main" id="{072B7416-336D-454C-8713-F79916F9F9A0}"/>
              </a:ext>
            </a:extLst>
          </p:cNvPr>
          <p:cNvSpPr txBox="1"/>
          <p:nvPr/>
        </p:nvSpPr>
        <p:spPr>
          <a:xfrm>
            <a:off x="643918" y="944478"/>
            <a:ext cx="1377312" cy="230832"/>
          </a:xfrm>
          <a:prstGeom prst="rect">
            <a:avLst/>
          </a:prstGeom>
          <a:noFill/>
        </p:spPr>
        <p:txBody>
          <a:bodyPr wrap="square">
            <a:spAutoFit/>
          </a:bodyPr>
          <a:lstStyle/>
          <a:p>
            <a:r>
              <a:rPr lang="en-US" sz="900" b="1" dirty="0"/>
              <a:t>EB5Investments.com</a:t>
            </a:r>
            <a:endParaRPr lang="en-US" sz="900" dirty="0"/>
          </a:p>
        </p:txBody>
      </p:sp>
      <p:sp>
        <p:nvSpPr>
          <p:cNvPr id="94" name="TextBox 93">
            <a:extLst>
              <a:ext uri="{FF2B5EF4-FFF2-40B4-BE49-F238E27FC236}">
                <a16:creationId xmlns:a16="http://schemas.microsoft.com/office/drawing/2014/main" id="{E0551813-68FE-C3A0-EE7E-96672552DB3F}"/>
              </a:ext>
            </a:extLst>
          </p:cNvPr>
          <p:cNvSpPr txBox="1"/>
          <p:nvPr/>
        </p:nvSpPr>
        <p:spPr>
          <a:xfrm>
            <a:off x="0" y="1126963"/>
            <a:ext cx="2665149" cy="253916"/>
          </a:xfrm>
          <a:prstGeom prst="rect">
            <a:avLst/>
          </a:prstGeom>
          <a:noFill/>
        </p:spPr>
        <p:txBody>
          <a:bodyPr wrap="square">
            <a:spAutoFit/>
          </a:bodyPr>
          <a:lstStyle/>
          <a:p>
            <a:pPr algn="ctr"/>
            <a:r>
              <a:rPr lang="en-US" sz="1050" b="1" dirty="0"/>
              <a:t>EB-5 Regional Center Investments</a:t>
            </a:r>
            <a:endParaRPr lang="en-US" sz="1050" dirty="0"/>
          </a:p>
        </p:txBody>
      </p:sp>
      <p:pic>
        <p:nvPicPr>
          <p:cNvPr id="3" name="Picture 2">
            <a:extLst>
              <a:ext uri="{FF2B5EF4-FFF2-40B4-BE49-F238E27FC236}">
                <a16:creationId xmlns:a16="http://schemas.microsoft.com/office/drawing/2014/main" id="{DA33AAE8-E0B4-79B6-B597-EF796FD6B538}"/>
              </a:ext>
            </a:extLst>
          </p:cNvPr>
          <p:cNvPicPr>
            <a:picLocks noChangeAspect="1"/>
          </p:cNvPicPr>
          <p:nvPr/>
        </p:nvPicPr>
        <p:blipFill rotWithShape="1">
          <a:blip r:embed="rId4" cstate="print"/>
          <a:srcRect l="4050" t="5856" r="3890" b="22844"/>
          <a:stretch/>
        </p:blipFill>
        <p:spPr>
          <a:xfrm>
            <a:off x="6055095" y="2751579"/>
            <a:ext cx="1583749" cy="886762"/>
          </a:xfrm>
          <a:prstGeom prst="rect">
            <a:avLst/>
          </a:prstGeom>
        </p:spPr>
      </p:pic>
      <p:sp>
        <p:nvSpPr>
          <p:cNvPr id="95" name="TextBox 94">
            <a:extLst>
              <a:ext uri="{FF2B5EF4-FFF2-40B4-BE49-F238E27FC236}">
                <a16:creationId xmlns:a16="http://schemas.microsoft.com/office/drawing/2014/main" id="{31499F14-46F6-6E2C-0927-E546205246A8}"/>
              </a:ext>
            </a:extLst>
          </p:cNvPr>
          <p:cNvSpPr txBox="1"/>
          <p:nvPr/>
        </p:nvSpPr>
        <p:spPr>
          <a:xfrm rot="20780853">
            <a:off x="6266104" y="3017541"/>
            <a:ext cx="1161731" cy="308864"/>
          </a:xfrm>
          <a:prstGeom prst="roundRect">
            <a:avLst/>
          </a:prstGeom>
          <a:solidFill>
            <a:srgbClr val="FFFFFF">
              <a:alpha val="70000"/>
            </a:srgbClr>
          </a:solidFill>
          <a:ln w="22225" cap="flat">
            <a:solidFill>
              <a:srgbClr val="008000"/>
            </a:solidFill>
            <a:miter lim="400000"/>
          </a:ln>
          <a:effectLst/>
          <a:sp3d/>
        </p:spPr>
        <p:txBody>
          <a:bodyPr rot="0" spcFirstLastPara="1" vertOverflow="overflow" horzOverflow="overflow" vert="horz" wrap="square" lIns="45720" tIns="45720" rIns="45720" bIns="45720" numCol="1" spcCol="38100" rtlCol="0" anchor="ctr">
            <a:noAutofit/>
          </a:bodyPr>
          <a:lstStyle/>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USCIS I-526 &amp; I-924</a:t>
            </a:r>
          </a:p>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Exemplar Approved</a:t>
            </a:r>
          </a:p>
        </p:txBody>
      </p:sp>
      <p:sp>
        <p:nvSpPr>
          <p:cNvPr id="96" name="TextBox 95">
            <a:extLst>
              <a:ext uri="{FF2B5EF4-FFF2-40B4-BE49-F238E27FC236}">
                <a16:creationId xmlns:a16="http://schemas.microsoft.com/office/drawing/2014/main" id="{D4026737-7956-314B-17EE-B636B17A88A3}"/>
              </a:ext>
            </a:extLst>
          </p:cNvPr>
          <p:cNvSpPr txBox="1"/>
          <p:nvPr/>
        </p:nvSpPr>
        <p:spPr>
          <a:xfrm rot="20780853">
            <a:off x="6298952" y="2035974"/>
            <a:ext cx="1161731" cy="411610"/>
          </a:xfrm>
          <a:prstGeom prst="roundRect">
            <a:avLst/>
          </a:prstGeom>
          <a:solidFill>
            <a:srgbClr val="FFFFFF">
              <a:alpha val="70000"/>
            </a:srgbClr>
          </a:solidFill>
          <a:ln w="22225" cap="flat">
            <a:solidFill>
              <a:srgbClr val="008000"/>
            </a:solidFill>
            <a:miter lim="400000"/>
          </a:ln>
          <a:effectLst/>
          <a:sp3d/>
        </p:spPr>
        <p:txBody>
          <a:bodyPr rot="0" spcFirstLastPara="1" vertOverflow="overflow" horzOverflow="overflow" vert="horz" wrap="square" lIns="45720" tIns="45720" rIns="45720" bIns="45720" numCol="1" spcCol="38100" rtlCol="0" anchor="ctr">
            <a:noAutofit/>
          </a:bodyPr>
          <a:lstStyle/>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USCIS I-526, I-924</a:t>
            </a:r>
          </a:p>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Exemplar &amp; I-829 Approved</a:t>
            </a:r>
          </a:p>
        </p:txBody>
      </p:sp>
      <p:pic>
        <p:nvPicPr>
          <p:cNvPr id="5" name="Picture 4">
            <a:extLst>
              <a:ext uri="{FF2B5EF4-FFF2-40B4-BE49-F238E27FC236}">
                <a16:creationId xmlns:a16="http://schemas.microsoft.com/office/drawing/2014/main" id="{0DAF8738-8C00-B853-C194-4D80EA2843A3}"/>
              </a:ext>
            </a:extLst>
          </p:cNvPr>
          <p:cNvPicPr>
            <a:picLocks noChangeAspect="1"/>
          </p:cNvPicPr>
          <p:nvPr/>
        </p:nvPicPr>
        <p:blipFill rotWithShape="1">
          <a:blip r:embed="rId5" cstate="print"/>
          <a:srcRect l="4296" t="8233" r="3605" b="21083"/>
          <a:stretch/>
        </p:blipFill>
        <p:spPr>
          <a:xfrm>
            <a:off x="6055096" y="3692628"/>
            <a:ext cx="1583750" cy="878715"/>
          </a:xfrm>
          <a:prstGeom prst="rect">
            <a:avLst/>
          </a:prstGeom>
        </p:spPr>
      </p:pic>
      <p:sp>
        <p:nvSpPr>
          <p:cNvPr id="98" name="TextBox 97">
            <a:extLst>
              <a:ext uri="{FF2B5EF4-FFF2-40B4-BE49-F238E27FC236}">
                <a16:creationId xmlns:a16="http://schemas.microsoft.com/office/drawing/2014/main" id="{CECA6678-D306-35B3-85C9-94EFA0716637}"/>
              </a:ext>
            </a:extLst>
          </p:cNvPr>
          <p:cNvSpPr txBox="1"/>
          <p:nvPr/>
        </p:nvSpPr>
        <p:spPr>
          <a:xfrm rot="20780853">
            <a:off x="6319112" y="3859449"/>
            <a:ext cx="1161731" cy="308864"/>
          </a:xfrm>
          <a:prstGeom prst="roundRect">
            <a:avLst/>
          </a:prstGeom>
          <a:solidFill>
            <a:srgbClr val="FFFFFF">
              <a:alpha val="70000"/>
            </a:srgbClr>
          </a:solidFill>
          <a:ln w="22225" cap="flat">
            <a:solidFill>
              <a:srgbClr val="008000"/>
            </a:solidFill>
            <a:miter lim="400000"/>
          </a:ln>
          <a:effectLst/>
          <a:sp3d/>
        </p:spPr>
        <p:txBody>
          <a:bodyPr rot="0" spcFirstLastPara="1" vertOverflow="overflow" horzOverflow="overflow" vert="horz" wrap="square" lIns="45720" tIns="45720" rIns="45720" bIns="45720" numCol="1" spcCol="38100" rtlCol="0" anchor="ctr">
            <a:noAutofit/>
          </a:bodyPr>
          <a:lstStyle/>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USCIS I-526 &amp; I-924</a:t>
            </a:r>
          </a:p>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Exemplar Approved</a:t>
            </a:r>
          </a:p>
        </p:txBody>
      </p:sp>
      <p:pic>
        <p:nvPicPr>
          <p:cNvPr id="7" name="Picture 6">
            <a:extLst>
              <a:ext uri="{FF2B5EF4-FFF2-40B4-BE49-F238E27FC236}">
                <a16:creationId xmlns:a16="http://schemas.microsoft.com/office/drawing/2014/main" id="{BA5D977E-EAA0-8000-77CD-A5CC568ADA13}"/>
              </a:ext>
            </a:extLst>
          </p:cNvPr>
          <p:cNvPicPr>
            <a:picLocks noChangeAspect="1"/>
          </p:cNvPicPr>
          <p:nvPr/>
        </p:nvPicPr>
        <p:blipFill rotWithShape="1">
          <a:blip r:embed="rId6" cstate="print"/>
          <a:srcRect l="4324" t="5708" r="3891" b="22983"/>
          <a:stretch/>
        </p:blipFill>
        <p:spPr>
          <a:xfrm>
            <a:off x="6055096" y="4617977"/>
            <a:ext cx="1583748" cy="889555"/>
          </a:xfrm>
          <a:prstGeom prst="rect">
            <a:avLst/>
          </a:prstGeom>
        </p:spPr>
      </p:pic>
      <p:sp>
        <p:nvSpPr>
          <p:cNvPr id="100" name="TextBox 99">
            <a:extLst>
              <a:ext uri="{FF2B5EF4-FFF2-40B4-BE49-F238E27FC236}">
                <a16:creationId xmlns:a16="http://schemas.microsoft.com/office/drawing/2014/main" id="{DFBB08EC-5C9B-E386-C7B3-55096D226FED}"/>
              </a:ext>
            </a:extLst>
          </p:cNvPr>
          <p:cNvSpPr txBox="1"/>
          <p:nvPr/>
        </p:nvSpPr>
        <p:spPr>
          <a:xfrm rot="20780853">
            <a:off x="6298952" y="4870646"/>
            <a:ext cx="1161731" cy="308864"/>
          </a:xfrm>
          <a:prstGeom prst="roundRect">
            <a:avLst/>
          </a:prstGeom>
          <a:solidFill>
            <a:srgbClr val="FFFFFF">
              <a:alpha val="70000"/>
            </a:srgbClr>
          </a:solidFill>
          <a:ln w="22225" cap="flat">
            <a:solidFill>
              <a:srgbClr val="008000"/>
            </a:solidFill>
            <a:miter lim="400000"/>
          </a:ln>
          <a:effectLst/>
          <a:sp3d/>
        </p:spPr>
        <p:txBody>
          <a:bodyPr rot="0" spcFirstLastPara="1" vertOverflow="overflow" horzOverflow="overflow" vert="horz" wrap="square" lIns="45720" tIns="45720" rIns="45720" bIns="45720" numCol="1" spcCol="38100" rtlCol="0" anchor="ctr">
            <a:noAutofit/>
          </a:bodyPr>
          <a:lstStyle/>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USCIS I-526 &amp; I-924</a:t>
            </a:r>
          </a:p>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Exemplar Approved</a:t>
            </a:r>
          </a:p>
        </p:txBody>
      </p:sp>
      <p:pic>
        <p:nvPicPr>
          <p:cNvPr id="8" name="Picture 7">
            <a:extLst>
              <a:ext uri="{FF2B5EF4-FFF2-40B4-BE49-F238E27FC236}">
                <a16:creationId xmlns:a16="http://schemas.microsoft.com/office/drawing/2014/main" id="{1416C508-1E11-8D50-3542-C933DD9F66BF}"/>
              </a:ext>
            </a:extLst>
          </p:cNvPr>
          <p:cNvPicPr>
            <a:picLocks noChangeAspect="1"/>
          </p:cNvPicPr>
          <p:nvPr/>
        </p:nvPicPr>
        <p:blipFill rotWithShape="1">
          <a:blip r:embed="rId7" cstate="print"/>
          <a:srcRect l="4807" t="23162" r="4411" b="6610"/>
          <a:stretch/>
        </p:blipFill>
        <p:spPr>
          <a:xfrm>
            <a:off x="6055096" y="5548568"/>
            <a:ext cx="1583750" cy="889555"/>
          </a:xfrm>
          <a:prstGeom prst="rect">
            <a:avLst/>
          </a:prstGeom>
        </p:spPr>
      </p:pic>
      <p:sp>
        <p:nvSpPr>
          <p:cNvPr id="102" name="TextBox 101">
            <a:extLst>
              <a:ext uri="{FF2B5EF4-FFF2-40B4-BE49-F238E27FC236}">
                <a16:creationId xmlns:a16="http://schemas.microsoft.com/office/drawing/2014/main" id="{AA0C347C-2411-8014-6C35-22EEE5FFF31F}"/>
              </a:ext>
            </a:extLst>
          </p:cNvPr>
          <p:cNvSpPr txBox="1"/>
          <p:nvPr/>
        </p:nvSpPr>
        <p:spPr>
          <a:xfrm rot="20780853">
            <a:off x="6298952" y="5781760"/>
            <a:ext cx="1161731" cy="308864"/>
          </a:xfrm>
          <a:prstGeom prst="roundRect">
            <a:avLst/>
          </a:prstGeom>
          <a:solidFill>
            <a:srgbClr val="FFFFFF">
              <a:alpha val="70000"/>
            </a:srgbClr>
          </a:solidFill>
          <a:ln w="22225" cap="flat">
            <a:solidFill>
              <a:srgbClr val="008000"/>
            </a:solidFill>
            <a:miter lim="400000"/>
          </a:ln>
          <a:effectLst/>
          <a:sp3d/>
        </p:spPr>
        <p:txBody>
          <a:bodyPr rot="0" spcFirstLastPara="1" vertOverflow="overflow" horzOverflow="overflow" vert="horz" wrap="square" lIns="45720" tIns="45720" rIns="45720" bIns="45720" numCol="1" spcCol="38100" rtlCol="0" anchor="ctr">
            <a:noAutofit/>
          </a:bodyPr>
          <a:lstStyle/>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USCIS I-526 &amp; I-924</a:t>
            </a:r>
          </a:p>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Exemplar Approved</a:t>
            </a:r>
          </a:p>
        </p:txBody>
      </p:sp>
      <p:pic>
        <p:nvPicPr>
          <p:cNvPr id="9" name="Picture 8">
            <a:extLst>
              <a:ext uri="{FF2B5EF4-FFF2-40B4-BE49-F238E27FC236}">
                <a16:creationId xmlns:a16="http://schemas.microsoft.com/office/drawing/2014/main" id="{C4BE0999-059E-E2A3-2E8B-49940C36A5B5}"/>
              </a:ext>
            </a:extLst>
          </p:cNvPr>
          <p:cNvPicPr>
            <a:picLocks noChangeAspect="1"/>
          </p:cNvPicPr>
          <p:nvPr/>
        </p:nvPicPr>
        <p:blipFill rotWithShape="1">
          <a:blip r:embed="rId8" cstate="print"/>
          <a:srcRect l="4710" t="5607" r="4217" b="23779"/>
          <a:stretch/>
        </p:blipFill>
        <p:spPr>
          <a:xfrm>
            <a:off x="6052466" y="7422093"/>
            <a:ext cx="1586380" cy="889228"/>
          </a:xfrm>
          <a:prstGeom prst="rect">
            <a:avLst/>
          </a:prstGeom>
        </p:spPr>
      </p:pic>
      <p:pic>
        <p:nvPicPr>
          <p:cNvPr id="10" name="Picture 9">
            <a:extLst>
              <a:ext uri="{FF2B5EF4-FFF2-40B4-BE49-F238E27FC236}">
                <a16:creationId xmlns:a16="http://schemas.microsoft.com/office/drawing/2014/main" id="{9F74F0C5-CE5E-E101-92D8-A237A2122C37}"/>
              </a:ext>
            </a:extLst>
          </p:cNvPr>
          <p:cNvPicPr>
            <a:picLocks noChangeAspect="1"/>
          </p:cNvPicPr>
          <p:nvPr/>
        </p:nvPicPr>
        <p:blipFill rotWithShape="1">
          <a:blip r:embed="rId9" cstate="print"/>
          <a:srcRect l="4467" t="14083" r="3711" b="14576"/>
          <a:stretch/>
        </p:blipFill>
        <p:spPr>
          <a:xfrm>
            <a:off x="6055096" y="8356362"/>
            <a:ext cx="1583748" cy="889556"/>
          </a:xfrm>
          <a:prstGeom prst="rect">
            <a:avLst/>
          </a:prstGeom>
        </p:spPr>
      </p:pic>
      <p:pic>
        <p:nvPicPr>
          <p:cNvPr id="11" name="Picture 10">
            <a:extLst>
              <a:ext uri="{FF2B5EF4-FFF2-40B4-BE49-F238E27FC236}">
                <a16:creationId xmlns:a16="http://schemas.microsoft.com/office/drawing/2014/main" id="{3B93E1B8-2FB9-6ECC-B93E-7428CE035DD7}"/>
              </a:ext>
            </a:extLst>
          </p:cNvPr>
          <p:cNvPicPr>
            <a:picLocks noChangeAspect="1"/>
          </p:cNvPicPr>
          <p:nvPr/>
        </p:nvPicPr>
        <p:blipFill rotWithShape="1">
          <a:blip r:embed="rId10" cstate="print"/>
          <a:srcRect l="4266" t="6921" r="5051" b="22851"/>
          <a:stretch/>
        </p:blipFill>
        <p:spPr>
          <a:xfrm>
            <a:off x="6055096" y="6487170"/>
            <a:ext cx="1583750" cy="886703"/>
          </a:xfrm>
          <a:prstGeom prst="rect">
            <a:avLst/>
          </a:prstGeom>
        </p:spPr>
      </p:pic>
      <p:sp>
        <p:nvSpPr>
          <p:cNvPr id="104" name="TextBox 103">
            <a:extLst>
              <a:ext uri="{FF2B5EF4-FFF2-40B4-BE49-F238E27FC236}">
                <a16:creationId xmlns:a16="http://schemas.microsoft.com/office/drawing/2014/main" id="{B1E339BD-DCB7-2774-A93C-042B2D4AB2FD}"/>
              </a:ext>
            </a:extLst>
          </p:cNvPr>
          <p:cNvSpPr txBox="1"/>
          <p:nvPr/>
        </p:nvSpPr>
        <p:spPr>
          <a:xfrm rot="20780853">
            <a:off x="6207625" y="6746968"/>
            <a:ext cx="1161731" cy="308864"/>
          </a:xfrm>
          <a:prstGeom prst="roundRect">
            <a:avLst/>
          </a:prstGeom>
          <a:solidFill>
            <a:srgbClr val="FFFFFF">
              <a:alpha val="70000"/>
            </a:srgbClr>
          </a:solidFill>
          <a:ln w="22225" cap="flat">
            <a:solidFill>
              <a:srgbClr val="008000"/>
            </a:solidFill>
            <a:miter lim="400000"/>
          </a:ln>
          <a:effectLst/>
          <a:sp3d/>
        </p:spPr>
        <p:txBody>
          <a:bodyPr rot="0" spcFirstLastPara="1" vertOverflow="overflow" horzOverflow="overflow" vert="horz" wrap="square" lIns="45720" tIns="45720" rIns="45720" bIns="45720" numCol="1" spcCol="38100" rtlCol="0" anchor="ctr">
            <a:noAutofit/>
          </a:bodyPr>
          <a:lstStyle/>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USCIS I-526 &amp; I-924</a:t>
            </a:r>
          </a:p>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Exemplar Approved</a:t>
            </a:r>
          </a:p>
        </p:txBody>
      </p:sp>
      <p:sp>
        <p:nvSpPr>
          <p:cNvPr id="105" name="TextBox 104">
            <a:extLst>
              <a:ext uri="{FF2B5EF4-FFF2-40B4-BE49-F238E27FC236}">
                <a16:creationId xmlns:a16="http://schemas.microsoft.com/office/drawing/2014/main" id="{690CF5A7-86BF-E300-9FD1-5DB86619E0F0}"/>
              </a:ext>
            </a:extLst>
          </p:cNvPr>
          <p:cNvSpPr txBox="1"/>
          <p:nvPr/>
        </p:nvSpPr>
        <p:spPr>
          <a:xfrm rot="20780853">
            <a:off x="6269981" y="7712109"/>
            <a:ext cx="1161731" cy="308864"/>
          </a:xfrm>
          <a:prstGeom prst="roundRect">
            <a:avLst/>
          </a:prstGeom>
          <a:solidFill>
            <a:srgbClr val="FFFFFF">
              <a:alpha val="70000"/>
            </a:srgbClr>
          </a:solidFill>
          <a:ln w="22225" cap="flat">
            <a:solidFill>
              <a:srgbClr val="008000"/>
            </a:solidFill>
            <a:miter lim="400000"/>
          </a:ln>
          <a:effectLst/>
          <a:sp3d/>
        </p:spPr>
        <p:txBody>
          <a:bodyPr rot="0" spcFirstLastPara="1" vertOverflow="overflow" horzOverflow="overflow" vert="horz" wrap="square" lIns="45720" tIns="45720" rIns="45720" bIns="45720" numCol="1" spcCol="38100" rtlCol="0" anchor="ctr">
            <a:noAutofit/>
          </a:bodyPr>
          <a:lstStyle/>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USCIS I-924</a:t>
            </a:r>
          </a:p>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Exemplar Approved</a:t>
            </a:r>
          </a:p>
        </p:txBody>
      </p:sp>
      <p:sp>
        <p:nvSpPr>
          <p:cNvPr id="106" name="TextBox 105">
            <a:extLst>
              <a:ext uri="{FF2B5EF4-FFF2-40B4-BE49-F238E27FC236}">
                <a16:creationId xmlns:a16="http://schemas.microsoft.com/office/drawing/2014/main" id="{A7B0EB3B-B94D-1B09-6F8B-A350E6E64F46}"/>
              </a:ext>
            </a:extLst>
          </p:cNvPr>
          <p:cNvSpPr txBox="1"/>
          <p:nvPr/>
        </p:nvSpPr>
        <p:spPr>
          <a:xfrm rot="20780853">
            <a:off x="6299792" y="8640966"/>
            <a:ext cx="1161731" cy="308864"/>
          </a:xfrm>
          <a:prstGeom prst="roundRect">
            <a:avLst/>
          </a:prstGeom>
          <a:solidFill>
            <a:srgbClr val="FFFFFF">
              <a:alpha val="70000"/>
            </a:srgbClr>
          </a:solidFill>
          <a:ln w="22225" cap="flat">
            <a:solidFill>
              <a:srgbClr val="008000"/>
            </a:solidFill>
            <a:miter lim="400000"/>
          </a:ln>
          <a:effectLst/>
          <a:sp3d/>
        </p:spPr>
        <p:txBody>
          <a:bodyPr rot="0" spcFirstLastPara="1" vertOverflow="overflow" horzOverflow="overflow" vert="horz" wrap="square" lIns="45720" tIns="45720" rIns="45720" bIns="45720" numCol="1" spcCol="38100" rtlCol="0" anchor="ctr">
            <a:noAutofit/>
          </a:bodyPr>
          <a:lstStyle/>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USCIS I-526 &amp; I-924</a:t>
            </a:r>
          </a:p>
          <a:p>
            <a:pPr marL="0" marR="0" lvl="0" indent="0" algn="ctr" defTabSz="457200" eaLnBrk="1" fontAlgn="auto" latinLnBrk="0" hangingPunct="0">
              <a:lnSpc>
                <a:spcPct val="9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8000"/>
                </a:solidFill>
                <a:effectLst/>
                <a:uLnTx/>
                <a:uFillTx/>
                <a:cs typeface="Arial"/>
                <a:sym typeface="Arial"/>
              </a:rPr>
              <a:t>Exemplar Approved</a:t>
            </a:r>
          </a:p>
        </p:txBody>
      </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0273" y="72511"/>
            <a:ext cx="1729154" cy="834418"/>
          </a:xfrm>
          <a:prstGeom prst="rect">
            <a:avLst/>
          </a:prstGeom>
        </p:spPr>
      </p:pic>
    </p:spTree>
    <p:extLst>
      <p:ext uri="{BB962C8B-B14F-4D97-AF65-F5344CB8AC3E}">
        <p14:creationId xmlns:p14="http://schemas.microsoft.com/office/powerpoint/2010/main" val="259417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48&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m/%#d/%Y&lt;/m_strFormatTime&gt;&lt;/m_precDefaultDate&gt;&lt;m_precDefaultYear/&gt;&lt;m_precDefaultQuarter&gt;&lt;m_bNumberIsYear val=&quot;0&quot;/&gt;&lt;m_strFormatTime&gt;Q%5&lt;/m_strFormatTime&gt;&lt;/m_precDefaultQuarter&gt;&lt;m_precDefaultMonth/&gt;&lt;m_precDefaultWeek&gt;&lt;m_bNumberIsYear val=&quot;0&quot;/&gt;&lt;m_strFormatTime&gt;%d.&lt;/m_strFormatTime&gt;&lt;/m_precDefaultWeek&gt;&lt;m_precDefaultDay&gt;&lt;m_bNumberIsYear val=&quot;0&quot;/&gt;&lt;m_strFormatTime&gt;%#d&lt;/m_strFormatTime&gt;&lt;/m_precDefaultDay&gt;&lt;m_mruColor&gt;&lt;m_vecMRU length=&quot;4&quot;&gt;&lt;elem m_fUsage=&quot;2.19510000000000010000E+000&quot;&gt;&lt;m_msothmcolidx val=&quot;0&quot;/&gt;&lt;m_rgb r=&quot;ff&quot; g=&quot;ca&quot; b=&quot;d9&quot;/&gt;&lt;m_ppcolschidx tagver0=&quot;23004&quot; tagname0=&quot;m_ppcolschidxUNRECOGNIZED&quot; val=&quot;0&quot;/&gt;&lt;m_nBrightness val=&quot;0&quot;/&gt;&lt;/elem&gt;&lt;elem m_fUsage=&quot;1.37829690000000000000E+000&quot;&gt;&lt;m_msothmcolidx val=&quot;0&quot;/&gt;&lt;m_rgb r=&quot;c4&quot; g=&quot;0&quot; b=&quot;36&quot;/&gt;&lt;m_ppcolschidx tagver0=&quot;23004&quot; tagname0=&quot;m_ppcolschidxUNRECOGNIZED&quot; val=&quot;0&quot;/&gt;&lt;m_nBrightness val=&quot;0&quot;/&gt;&lt;/elem&gt;&lt;elem m_fUsage=&quot;1.12193100000000000000E+000&quot;&gt;&lt;m_msothmcolidx val=&quot;0&quot;/&gt;&lt;m_rgb r=&quot;ff&quot; g=&quot;bb&quot; b=&quot;ce&quot;/&gt;&lt;m_ppcolschidx tagver0=&quot;23004&quot; tagname0=&quot;m_ppcolschidxUNRECOGNIZED&quot; val=&quot;0&quot;/&gt;&lt;m_nBrightness val=&quot;0&quot;/&gt;&lt;/elem&gt;&lt;elem m_fUsage=&quot;1.00000000000000000000E+000&quot;&gt;&lt;m_msothmcolidx val=&quot;0&quot;/&gt;&lt;m_rgb r=&quot;ff&quot; g=&quot;c1&quot; b=&quot;9&quot;/&gt;&lt;m_ppcolschidx tagver0=&quot;23004&quot; tagname0=&quot;m_ppcolschidxUNRECOGNIZED&quot; val=&quot;0&quot;/&gt;&lt;m_nBrightness val=&quot;0&quot;/&gt;&lt;/elem&gt;&lt;/m_vecMRU&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unzmFa9_spELBxCuwZdJy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b_23J9H9akf8beCiGT8a_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WvKowi8pmMrvMtyXftYar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qgtZhJt5TTFwNH9PJYMum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LM97gezb716PLomwWHPp6g"/>
</p:tagLst>
</file>

<file path=ppt/theme/theme1.xml><?xml version="1.0" encoding="utf-8"?>
<a:theme xmlns:a="http://schemas.openxmlformats.org/drawingml/2006/main" name="1_EB5AN Master Template">
  <a:themeElements>
    <a:clrScheme name="Custom 2">
      <a:dk1>
        <a:srgbClr val="000000"/>
      </a:dk1>
      <a:lt1>
        <a:srgbClr val="FFFFFF"/>
      </a:lt1>
      <a:dk2>
        <a:srgbClr val="0070C0"/>
      </a:dk2>
      <a:lt2>
        <a:srgbClr val="808080"/>
      </a:lt2>
      <a:accent1>
        <a:srgbClr val="E2E2E2"/>
      </a:accent1>
      <a:accent2>
        <a:srgbClr val="BCDEC2"/>
      </a:accent2>
      <a:accent3>
        <a:srgbClr val="B2B2B2"/>
      </a:accent3>
      <a:accent4>
        <a:srgbClr val="4D4D4D"/>
      </a:accent4>
      <a:accent5>
        <a:srgbClr val="D2E0E6"/>
      </a:accent5>
      <a:accent6>
        <a:srgbClr val="79A2B3"/>
      </a:accent6>
      <a:hlink>
        <a:srgbClr val="5BAD82"/>
      </a:hlink>
      <a:folHlink>
        <a:srgbClr val="8EC6A1"/>
      </a:folHlink>
    </a:clrScheme>
    <a:fontScheme name="Standard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bg2"/>
          </a:solidFill>
        </a:ln>
        <a:effectLst/>
      </a:spPr>
      <a:bodyPr tIns="90000" bIns="90000" rtlCol="0" anchor="ctr" anchorCtr="0"/>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tIns="90000" bIns="90000" rtlCol="0">
        <a:spAutoFit/>
      </a:bodyPr>
      <a:lstStyle>
        <a:defPPr algn="ctr">
          <a:defRPr sz="1400" dirty="0" smtClean="0"/>
        </a:defPPr>
      </a:lstStyle>
    </a:txDef>
  </a:objectDefaults>
  <a:extraClrSchemeLst/>
</a:theme>
</file>

<file path=ppt/theme/theme2.xml><?xml version="1.0" encoding="utf-8"?>
<a:theme xmlns:a="http://schemas.openxmlformats.org/drawingml/2006/main" name="EB5AN Master Template">
  <a:themeElements>
    <a:clrScheme name="Custom 4">
      <a:dk1>
        <a:srgbClr val="000000"/>
      </a:dk1>
      <a:lt1>
        <a:srgbClr val="FFFFFF"/>
      </a:lt1>
      <a:dk2>
        <a:srgbClr val="0070C0"/>
      </a:dk2>
      <a:lt2>
        <a:srgbClr val="808080"/>
      </a:lt2>
      <a:accent1>
        <a:srgbClr val="E2E2E2"/>
      </a:accent1>
      <a:accent2>
        <a:srgbClr val="8BAFBE"/>
      </a:accent2>
      <a:accent3>
        <a:srgbClr val="B2B2B2"/>
      </a:accent3>
      <a:accent4>
        <a:srgbClr val="4D4D4D"/>
      </a:accent4>
      <a:accent5>
        <a:srgbClr val="D2E0E6"/>
      </a:accent5>
      <a:accent6>
        <a:srgbClr val="79A2B3"/>
      </a:accent6>
      <a:hlink>
        <a:srgbClr val="5BAD82"/>
      </a:hlink>
      <a:folHlink>
        <a:srgbClr val="8EC6A1"/>
      </a:folHlink>
    </a:clrScheme>
    <a:fontScheme name="Standard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bg2"/>
          </a:solidFill>
        </a:ln>
        <a:effectLst/>
      </a:spPr>
      <a:bodyPr tIns="90000" bIns="90000" rtlCol="0" anchor="ctr" anchorCtr="0"/>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tIns="90000" bIns="90000" rtlCol="0">
        <a:spAutoFit/>
      </a:bodyPr>
      <a:lstStyle>
        <a:defPPr algn="ctr">
          <a:defRPr sz="1400"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4354</TotalTime>
  <Words>850</Words>
  <Application>Microsoft Office PowerPoint</Application>
  <PresentationFormat>Custom</PresentationFormat>
  <Paragraphs>124</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1_EB5AN Master Template</vt:lpstr>
      <vt:lpstr>EB5AN Master Template</vt:lpstr>
      <vt:lpstr>PowerPoint Presentation</vt:lpstr>
    </vt:vector>
  </TitlesOfParts>
  <Company>The Boston Consulting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MICHAEL</dc:creator>
  <cp:lastModifiedBy>Sam Silverman</cp:lastModifiedBy>
  <cp:revision>923</cp:revision>
  <cp:lastPrinted>2015-10-20T02:21:30Z</cp:lastPrinted>
  <dcterms:created xsi:type="dcterms:W3CDTF">2014-04-11T02:56:31Z</dcterms:created>
  <dcterms:modified xsi:type="dcterms:W3CDTF">2023-03-18T13:25:34Z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20100310</vt:lpwstr>
  </property>
  <property fmtid="{D5CDD505-2E9C-101B-9397-08002B2CF9AE}" pid="3" name="Format Name">
    <vt:lpwstr>BCG Format</vt:lpwstr>
  </property>
  <property fmtid="{D5CDD505-2E9C-101B-9397-08002B2CF9AE}" pid="4" name="Template Name">
    <vt:lpwstr>Letter</vt:lpwstr>
  </property>
</Properties>
</file>